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17"/>
  </p:notesMasterIdLst>
  <p:sldIdLst>
    <p:sldId id="271" r:id="rId2"/>
    <p:sldId id="270" r:id="rId3"/>
    <p:sldId id="272" r:id="rId4"/>
    <p:sldId id="306" r:id="rId5"/>
    <p:sldId id="307" r:id="rId6"/>
    <p:sldId id="310" r:id="rId7"/>
    <p:sldId id="273" r:id="rId8"/>
    <p:sldId id="308" r:id="rId9"/>
    <p:sldId id="314" r:id="rId10"/>
    <p:sldId id="315" r:id="rId11"/>
    <p:sldId id="309" r:id="rId12"/>
    <p:sldId id="311" r:id="rId13"/>
    <p:sldId id="312" r:id="rId14"/>
    <p:sldId id="313" r:id="rId15"/>
    <p:sldId id="316" r:id="rId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66FF"/>
    <a:srgbClr val="1B46FD"/>
    <a:srgbClr val="6128F0"/>
    <a:srgbClr val="FF9900"/>
    <a:srgbClr val="FF0000"/>
    <a:srgbClr val="66FF66"/>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509" autoAdjust="0"/>
  </p:normalViewPr>
  <p:slideViewPr>
    <p:cSldViewPr>
      <p:cViewPr varScale="1">
        <p:scale>
          <a:sx n="65" d="100"/>
          <a:sy n="65" d="100"/>
        </p:scale>
        <p:origin x="1344"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45A470DC-7C81-4DA4-8C0B-00C3524FB74D}" type="datetimeFigureOut">
              <a:rPr lang="en-US"/>
              <a:pPr>
                <a:defRPr/>
              </a:pPr>
              <a:t>2/19/2018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7733EA2D-6917-409E-A3B4-BA2E769CB8AC}" type="slidenum">
              <a:rPr lang="en-US"/>
              <a:pPr>
                <a:defRPr/>
              </a:pPr>
              <a:t>‹#›</a:t>
            </a:fld>
            <a:endParaRPr lang="en-US"/>
          </a:p>
        </p:txBody>
      </p:sp>
    </p:spTree>
    <p:extLst>
      <p:ext uri="{BB962C8B-B14F-4D97-AF65-F5344CB8AC3E}">
        <p14:creationId xmlns:p14="http://schemas.microsoft.com/office/powerpoint/2010/main" val="33030811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a:t>
            </a:fld>
            <a:endParaRPr lang="en-US"/>
          </a:p>
        </p:txBody>
      </p:sp>
    </p:spTree>
    <p:extLst>
      <p:ext uri="{BB962C8B-B14F-4D97-AF65-F5344CB8AC3E}">
        <p14:creationId xmlns:p14="http://schemas.microsoft.com/office/powerpoint/2010/main" val="1531868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این</a:t>
            </a:r>
            <a:r>
              <a:rPr lang="fa-IR" baseline="0" dirty="0" smtClean="0"/>
              <a:t> ابزار بخشی از ابزار قدرتمند شرکت اینتل به نام </a:t>
            </a:r>
            <a:r>
              <a:rPr lang="en-US" baseline="0" dirty="0" smtClean="0"/>
              <a:t>Intel Parallel Studio</a:t>
            </a:r>
            <a:r>
              <a:rPr lang="fa-IR" baseline="0" dirty="0" smtClean="0"/>
              <a:t> است که برنامه های مبتنی بر </a:t>
            </a:r>
            <a:r>
              <a:rPr lang="en-US" baseline="0" dirty="0" err="1" smtClean="0"/>
              <a:t>openmp</a:t>
            </a:r>
            <a:r>
              <a:rPr lang="fa-IR" baseline="0" dirty="0" smtClean="0"/>
              <a:t> را پروفایل می کند و گلوگاههای کارایی آنها را گزارش می دهد.</a:t>
            </a:r>
          </a:p>
          <a:p>
            <a:pPr algn="r" rtl="1"/>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13</a:t>
            </a:fld>
            <a:endParaRPr lang="en-US"/>
          </a:p>
        </p:txBody>
      </p:sp>
    </p:spTree>
    <p:extLst>
      <p:ext uri="{BB962C8B-B14F-4D97-AF65-F5344CB8AC3E}">
        <p14:creationId xmlns:p14="http://schemas.microsoft.com/office/powerpoint/2010/main" val="3090450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 زمان توسعه، ممکن است نیاز باشد زمان اجرای قسمت‌های مختلف برنامه</a:t>
            </a:r>
            <a:r>
              <a:rPr lang="fa-IR" baseline="0" dirty="0" smtClean="0"/>
              <a:t> اندازه‌گیری شود تا از درستی برنامه مطمئن شویم.</a:t>
            </a:r>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14</a:t>
            </a:fld>
            <a:endParaRPr lang="en-US"/>
          </a:p>
        </p:txBody>
      </p:sp>
    </p:spTree>
    <p:extLst>
      <p:ext uri="{BB962C8B-B14F-4D97-AF65-F5344CB8AC3E}">
        <p14:creationId xmlns:p14="http://schemas.microsoft.com/office/powerpoint/2010/main" val="215256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a:t>
            </a:r>
            <a:r>
              <a:rPr lang="fa-IR" baseline="0" dirty="0" smtClean="0"/>
              <a:t> بیشتر برنامه‌ها چون در شروع، کار را با یک نخ اصلی شروع می‌کنیم و در انتها نیز با همان نخ تمام می‌کنیم، وظیفه اندازه‌گیری زمان و فراخوانی تابع </a:t>
            </a:r>
            <a:r>
              <a:rPr lang="en-US" baseline="0" dirty="0" err="1" smtClean="0"/>
              <a:t>omp_get_wtime</a:t>
            </a:r>
            <a:r>
              <a:rPr lang="fa-IR" baseline="0" dirty="0" smtClean="0"/>
              <a:t> را نیز بر عهده همان نخ اصلی می‌گذاریم.</a:t>
            </a:r>
            <a:endParaRPr lang="en-US" baseline="0" dirty="0" smtClean="0"/>
          </a:p>
          <a:p>
            <a:pPr algn="r" rtl="1"/>
            <a:endParaRPr lang="en-US" baseline="0" dirty="0" smtClean="0"/>
          </a:p>
          <a:p>
            <a:pPr algn="r" rtl="1"/>
            <a:r>
              <a:rPr lang="fa-IR" baseline="0" dirty="0" smtClean="0"/>
              <a:t>می توان در لینوکس از </a:t>
            </a:r>
            <a:r>
              <a:rPr lang="en-US" baseline="0" dirty="0" err="1" smtClean="0"/>
              <a:t>gettimeofday</a:t>
            </a:r>
            <a:r>
              <a:rPr lang="fa-IR" baseline="0" dirty="0" smtClean="0"/>
              <a:t> نیز استفاده کرد ولی </a:t>
            </a:r>
            <a:r>
              <a:rPr lang="en-US" baseline="0" dirty="0" err="1" smtClean="0"/>
              <a:t>omp_get_wtime</a:t>
            </a:r>
            <a:r>
              <a:rPr lang="fa-IR" baseline="0" dirty="0" smtClean="0"/>
              <a:t> </a:t>
            </a:r>
            <a:r>
              <a:rPr lang="fa-IR" baseline="0" smtClean="0"/>
              <a:t>در همه پلتفرم‌ها </a:t>
            </a:r>
            <a:r>
              <a:rPr lang="fa-IR" baseline="0" dirty="0" smtClean="0"/>
              <a:t>استفاده است. </a:t>
            </a:r>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15</a:t>
            </a:fld>
            <a:endParaRPr lang="en-US"/>
          </a:p>
        </p:txBody>
      </p:sp>
    </p:spTree>
    <p:extLst>
      <p:ext uri="{BB962C8B-B14F-4D97-AF65-F5344CB8AC3E}">
        <p14:creationId xmlns:p14="http://schemas.microsoft.com/office/powerpoint/2010/main" val="273438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2</a:t>
            </a:fld>
            <a:endParaRPr lang="en-US"/>
          </a:p>
        </p:txBody>
      </p:sp>
    </p:spTree>
    <p:extLst>
      <p:ext uri="{BB962C8B-B14F-4D97-AF65-F5344CB8AC3E}">
        <p14:creationId xmlns:p14="http://schemas.microsoft.com/office/powerpoint/2010/main" val="2723979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3</a:t>
            </a:fld>
            <a:endParaRPr lang="en-US"/>
          </a:p>
        </p:txBody>
      </p:sp>
    </p:spTree>
    <p:extLst>
      <p:ext uri="{BB962C8B-B14F-4D97-AF65-F5344CB8AC3E}">
        <p14:creationId xmlns:p14="http://schemas.microsoft.com/office/powerpoint/2010/main" val="390844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 مورد نکته اول: اگر بخواهیم</a:t>
            </a:r>
            <a:r>
              <a:rPr lang="fa-IR" baseline="0" dirty="0" smtClean="0"/>
              <a:t> تسریع اجرای یک برنامه بر روی پردازنده گرافیکی را حساب کنیم چه؟</a:t>
            </a:r>
          </a:p>
          <a:p>
            <a:pPr algn="r" rtl="1"/>
            <a:r>
              <a:rPr lang="fa-IR" baseline="0" dirty="0" smtClean="0"/>
              <a:t>در مورد نکته دوم: وقتی که می خواهیم یک برنامه سریال موجود (که ممکن است سریعترین پیاده سازی نباشد) را به موازی تبدیل کنیم چه؟</a:t>
            </a:r>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4</a:t>
            </a:fld>
            <a:endParaRPr lang="en-US"/>
          </a:p>
        </p:txBody>
      </p:sp>
    </p:spTree>
    <p:extLst>
      <p:ext uri="{BB962C8B-B14F-4D97-AF65-F5344CB8AC3E}">
        <p14:creationId xmlns:p14="http://schemas.microsoft.com/office/powerpoint/2010/main" val="114622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قانون</a:t>
            </a:r>
            <a:r>
              <a:rPr lang="fa-IR" baseline="0" dirty="0" smtClean="0"/>
              <a:t> آمدال بیشینه تسریع که در تئوری قابل حصول است را محاسبه می کند. در این اسلاید کاربرد قانون آمدال در محاسبات موازی بیان شده است. ولی در حالت کلی می توان این قانون را به صورت زیر تعمیم داد:</a:t>
            </a:r>
          </a:p>
          <a:p>
            <a:pPr algn="r" rtl="1"/>
            <a:r>
              <a:rPr lang="fa-IR" baseline="0" dirty="0" smtClean="0"/>
              <a:t>فرض کنید قسمتی از سیستم را بهبود داده ایم (برای مثال کارایی یک پردازنده تک هسته ای را با بهبود واحدهای محاسباتی آن بهبود داده ایم). قسمتی از برنامه که از این بهبود کارایی بهره می برد دستورات محاسباتی است و فرض کنید اجرای این نوع دستورات </a:t>
            </a:r>
            <a:r>
              <a:rPr lang="en-US" baseline="0" dirty="0" smtClean="0"/>
              <a:t>p</a:t>
            </a:r>
            <a:r>
              <a:rPr lang="fa-IR" baseline="0" dirty="0" smtClean="0"/>
              <a:t> برابر سریع شده است. ولی مابقی دستورات تسریعی نداشته است (مانند دستورات دسترسی به حافظه). قانون آمدال می گوید اگر میزان تسریع کل برنامه باز هم از فرمول بالا به دست می آید و این مقدار در تئوری محدود به </a:t>
            </a:r>
            <a:r>
              <a:rPr lang="en-US" baseline="0" dirty="0" smtClean="0"/>
              <a:t>1/(1-a)</a:t>
            </a:r>
            <a:r>
              <a:rPr lang="fa-IR" baseline="0" dirty="0" smtClean="0"/>
              <a:t> است. </a:t>
            </a:r>
          </a:p>
          <a:p>
            <a:pPr algn="r" rtl="1"/>
            <a:r>
              <a:rPr lang="fa-IR" baseline="0" dirty="0" smtClean="0"/>
              <a:t>در قانون آمدال اندازه مسئله ثابت در نظر گرفته شده است. در حالتی که اندازه مسئله بزرگتر شود قانون گوستافسون تقریب واقع گرایانه تری ارائه می دهد. </a:t>
            </a:r>
            <a:r>
              <a:rPr lang="en-US" baseline="0" dirty="0" smtClean="0"/>
              <a:t>https://en.wikipedia.org/wiki/Gustafson%27s_law</a:t>
            </a:r>
            <a:endParaRPr lang="fa-IR" baseline="0" dirty="0" smtClean="0"/>
          </a:p>
          <a:p>
            <a:pPr algn="r" rtl="1"/>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6</a:t>
            </a:fld>
            <a:endParaRPr lang="en-US"/>
          </a:p>
        </p:txBody>
      </p:sp>
    </p:spTree>
    <p:extLst>
      <p:ext uri="{BB962C8B-B14F-4D97-AF65-F5344CB8AC3E}">
        <p14:creationId xmlns:p14="http://schemas.microsoft.com/office/powerpoint/2010/main" val="369487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0" fontAlgn="base" latinLnBrk="0" hangingPunct="0">
              <a:lnSpc>
                <a:spcPct val="100000"/>
              </a:lnSpc>
              <a:spcBef>
                <a:spcPct val="30000"/>
              </a:spcBef>
              <a:spcAft>
                <a:spcPct val="0"/>
              </a:spcAft>
              <a:buClrTx/>
              <a:buSzTx/>
              <a:buFontTx/>
              <a:buNone/>
              <a:tabLst/>
              <a:defRPr/>
            </a:pPr>
            <a:r>
              <a:rPr lang="fa-IR" dirty="0" smtClean="0"/>
              <a:t>رسیدن به تسریع خوب ولی با بازده خیلی کم به این معنی است که توانسته‌ایم اجرای برنامه را سریع‌تر کنیم، ولی به قیمت استفاده از تعداد بسیار زیادی هسته!</a:t>
            </a:r>
            <a:endParaRPr lang="en-US" b="0" dirty="0" smtClean="0"/>
          </a:p>
          <a:p>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7</a:t>
            </a:fld>
            <a:endParaRPr lang="en-US"/>
          </a:p>
        </p:txBody>
      </p:sp>
    </p:spTree>
    <p:extLst>
      <p:ext uri="{BB962C8B-B14F-4D97-AF65-F5344CB8AC3E}">
        <p14:creationId xmlns:p14="http://schemas.microsoft.com/office/powerpoint/2010/main" val="49014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8</a:t>
            </a:fld>
            <a:endParaRPr lang="en-US"/>
          </a:p>
        </p:txBody>
      </p:sp>
    </p:spTree>
    <p:extLst>
      <p:ext uri="{BB962C8B-B14F-4D97-AF65-F5344CB8AC3E}">
        <p14:creationId xmlns:p14="http://schemas.microsoft.com/office/powerpoint/2010/main" val="2344154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هر</a:t>
            </a:r>
            <a:r>
              <a:rPr lang="fa-IR" baseline="0" dirty="0" smtClean="0"/>
              <a:t> چقدر نرخ افزایش اندازه مسأله کمتر باشد سیستم مقیاس‌پذیرتر است. اگر نیاز به افزایش اندازه مسأله نباشد (یعنی با افزایش تعداد نخ‌ها و به ازای اندازه ثابت مسأله، بازده همیشه ثابت است) می گوییم قویاً مقیاس پذیر است. در این حالت تسریع ضریبی از تعداد نخ‌ها خواهد بود. </a:t>
            </a:r>
          </a:p>
          <a:p>
            <a:pPr algn="r" rtl="1"/>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10</a:t>
            </a:fld>
            <a:endParaRPr lang="en-US"/>
          </a:p>
        </p:txBody>
      </p:sp>
    </p:spTree>
    <p:extLst>
      <p:ext uri="{BB962C8B-B14F-4D97-AF65-F5344CB8AC3E}">
        <p14:creationId xmlns:p14="http://schemas.microsoft.com/office/powerpoint/2010/main" val="4110079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یک ابزار پروفایلر متن باز تحت</a:t>
            </a:r>
            <a:r>
              <a:rPr lang="fa-IR" baseline="0" dirty="0" smtClean="0"/>
              <a:t> لینوکس که قابلیت تشخیص مشکلات حافظه، پروفایل کردن حافظه نهان، ایجاد گراف فراخوانی، گزارش میزان مصرف حافظه </a:t>
            </a:r>
            <a:r>
              <a:rPr lang="en-US" baseline="0" dirty="0" smtClean="0"/>
              <a:t>heap</a:t>
            </a:r>
            <a:r>
              <a:rPr lang="fa-IR" baseline="0" dirty="0" smtClean="0"/>
              <a:t> و تشخیص وجود شرایط رقابت در کد را دارد. </a:t>
            </a:r>
          </a:p>
          <a:p>
            <a:pPr algn="r" rtl="1"/>
            <a:endParaRPr lang="fa-IR" baseline="0" dirty="0" smtClean="0"/>
          </a:p>
          <a:p>
            <a:pPr algn="r" rtl="1"/>
            <a:r>
              <a:rPr lang="en-US" dirty="0" smtClean="0"/>
              <a:t>http://valgrind.org/info/tools.html</a:t>
            </a:r>
            <a:endParaRPr lang="en-US" dirty="0"/>
          </a:p>
        </p:txBody>
      </p:sp>
      <p:sp>
        <p:nvSpPr>
          <p:cNvPr id="4" name="Slide Number Placeholder 3"/>
          <p:cNvSpPr>
            <a:spLocks noGrp="1"/>
          </p:cNvSpPr>
          <p:nvPr>
            <p:ph type="sldNum" sz="quarter" idx="10"/>
          </p:nvPr>
        </p:nvSpPr>
        <p:spPr/>
        <p:txBody>
          <a:bodyPr/>
          <a:lstStyle/>
          <a:p>
            <a:pPr>
              <a:defRPr/>
            </a:pPr>
            <a:fld id="{7733EA2D-6917-409E-A3B4-BA2E769CB8AC}" type="slidenum">
              <a:rPr lang="en-US" smtClean="0"/>
              <a:pPr>
                <a:defRPr/>
              </a:pPr>
              <a:t>12</a:t>
            </a:fld>
            <a:endParaRPr lang="en-US"/>
          </a:p>
        </p:txBody>
      </p:sp>
    </p:spTree>
    <p:extLst>
      <p:ext uri="{BB962C8B-B14F-4D97-AF65-F5344CB8AC3E}">
        <p14:creationId xmlns:p14="http://schemas.microsoft.com/office/powerpoint/2010/main" val="28414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dirty="0"/>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r>
              <a:rPr lang="en-US" altLang="en-US" smtClean="0"/>
              <a:t>برنامه‌نویسی چند‌هسته‌ای</a:t>
            </a:r>
            <a:endParaRPr lang="en-US" alt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r>
              <a:rPr lang="fa-IR" altLang="en-US" smtClean="0"/>
              <a:t>3- معیارهای ارزیابی</a:t>
            </a:r>
            <a:endParaRPr lang="en-US" altLang="en-US" dirty="0"/>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C3B93544-E515-4998-91FF-24DFE15CC0DF}" type="slidenum">
              <a:rPr lang="en-US" altLang="en-US"/>
              <a:pPr>
                <a:defRPr/>
              </a:pPr>
              <a:t>‹#›</a:t>
            </a:fld>
            <a:endParaRPr lang="en-US" altLang="en-US"/>
          </a:p>
        </p:txBody>
      </p:sp>
    </p:spTree>
    <p:extLst>
      <p:ext uri="{BB962C8B-B14F-4D97-AF65-F5344CB8AC3E}">
        <p14:creationId xmlns:p14="http://schemas.microsoft.com/office/powerpoint/2010/main" val="302612857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r>
              <a:rPr lang="en-US" altLang="en-US" smtClean="0"/>
              <a:t>برنامه‌نویسی چند‌هسته‌ای</a:t>
            </a:r>
            <a:endParaRPr lang="en-US" altLang="en-US" dirty="0"/>
          </a:p>
        </p:txBody>
      </p:sp>
      <p:sp>
        <p:nvSpPr>
          <p:cNvPr id="5" name="Footer Placeholder 2"/>
          <p:cNvSpPr>
            <a:spLocks noGrp="1"/>
          </p:cNvSpPr>
          <p:nvPr>
            <p:ph type="ftr" sz="quarter" idx="11"/>
          </p:nvPr>
        </p:nvSpPr>
        <p:spPr/>
        <p:txBody>
          <a:bodyPr/>
          <a:lstStyle>
            <a:lvl1pPr>
              <a:defRPr/>
            </a:lvl1pPr>
          </a:lstStyle>
          <a:p>
            <a:pPr>
              <a:defRPr/>
            </a:pPr>
            <a:r>
              <a:rPr lang="fa-IR" altLang="en-US" smtClean="0"/>
              <a:t>3- معیارهای ارزیابی</a:t>
            </a:r>
            <a:endParaRPr lang="en-US" altLang="en-US" dirty="0"/>
          </a:p>
        </p:txBody>
      </p:sp>
      <p:sp>
        <p:nvSpPr>
          <p:cNvPr id="6" name="Slide Number Placeholder 22"/>
          <p:cNvSpPr>
            <a:spLocks noGrp="1"/>
          </p:cNvSpPr>
          <p:nvPr>
            <p:ph type="sldNum" sz="quarter" idx="12"/>
          </p:nvPr>
        </p:nvSpPr>
        <p:spPr/>
        <p:txBody>
          <a:bodyPr/>
          <a:lstStyle>
            <a:lvl1pPr>
              <a:defRPr/>
            </a:lvl1pPr>
          </a:lstStyle>
          <a:p>
            <a:pPr>
              <a:defRPr/>
            </a:pPr>
            <a:fld id="{A85D6ACE-8AD5-4601-BF6F-3BD0F2FCF74C}" type="slidenum">
              <a:rPr lang="en-US" altLang="en-US"/>
              <a:pPr>
                <a:defRPr/>
              </a:pPr>
              <a:t>‹#›</a:t>
            </a:fld>
            <a:endParaRPr lang="en-US" altLang="en-US" dirty="0"/>
          </a:p>
        </p:txBody>
      </p:sp>
    </p:spTree>
    <p:extLst>
      <p:ext uri="{BB962C8B-B14F-4D97-AF65-F5344CB8AC3E}">
        <p14:creationId xmlns:p14="http://schemas.microsoft.com/office/powerpoint/2010/main" val="348672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r>
              <a:rPr lang="en-US" altLang="en-US" smtClean="0"/>
              <a:t>برنامه‌نویسی چند‌هسته‌ای</a:t>
            </a:r>
            <a:endParaRPr lang="en-US" alt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r>
              <a:rPr lang="fa-IR" altLang="en-US" smtClean="0"/>
              <a:t>3- معیارهای ارزیابی</a:t>
            </a:r>
            <a:endParaRPr lang="en-US" alt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3A9D028E-CEE5-4E72-AB72-60DE51AE86D8}" type="slidenum">
              <a:rPr lang="en-US" altLang="en-US"/>
              <a:pPr>
                <a:defRPr/>
              </a:pPr>
              <a:t>‹#›</a:t>
            </a:fld>
            <a:endParaRPr lang="en-US" altLang="en-US"/>
          </a:p>
        </p:txBody>
      </p:sp>
    </p:spTree>
    <p:extLst>
      <p:ext uri="{BB962C8B-B14F-4D97-AF65-F5344CB8AC3E}">
        <p14:creationId xmlns:p14="http://schemas.microsoft.com/office/powerpoint/2010/main" val="811763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685800"/>
          </a:xfrm>
        </p:spPr>
        <p:txBody>
          <a:bodyPr/>
          <a:lstStyle>
            <a:lvl1pPr algn="r" rtl="1">
              <a:defRPr baseline="0">
                <a:cs typeface="B Nazanin" panose="00000400000000000000" pitchFamily="2" charset="-78"/>
              </a:defRPr>
            </a:lvl1pPr>
          </a:lstStyle>
          <a:p>
            <a:r>
              <a:rPr lang="en-US" dirty="0"/>
              <a:t>Click to edit Master title style</a:t>
            </a:r>
          </a:p>
        </p:txBody>
      </p:sp>
      <p:sp>
        <p:nvSpPr>
          <p:cNvPr id="8" name="Content Placeholder 7"/>
          <p:cNvSpPr>
            <a:spLocks noGrp="1"/>
          </p:cNvSpPr>
          <p:nvPr>
            <p:ph sz="quarter" idx="1"/>
          </p:nvPr>
        </p:nvSpPr>
        <p:spPr>
          <a:xfrm>
            <a:off x="612648" y="1219200"/>
            <a:ext cx="8153400" cy="4876800"/>
          </a:xfrm>
        </p:spPr>
        <p:txBody>
          <a:bodyPr/>
          <a:lstStyle>
            <a:lvl1pPr algn="r" rtl="1">
              <a:defRPr baseline="0">
                <a:cs typeface="B Nazanin" panose="00000400000000000000" pitchFamily="2" charset="-78"/>
              </a:defRPr>
            </a:lvl1pPr>
            <a:lvl2pPr algn="r" rtl="1">
              <a:defRPr baseline="0">
                <a:cs typeface="B Nazanin" panose="00000400000000000000" pitchFamily="2" charset="-78"/>
              </a:defRPr>
            </a:lvl2pPr>
            <a:lvl3pPr algn="r" rtl="1">
              <a:defRPr baseline="0">
                <a:cs typeface="B Nazanin" panose="00000400000000000000" pitchFamily="2" charset="-78"/>
              </a:defRPr>
            </a:lvl3pPr>
            <a:lvl4pPr algn="r" rtl="1">
              <a:defRPr baseline="0">
                <a:cs typeface="B Nazanin" panose="00000400000000000000" pitchFamily="2" charset="-78"/>
              </a:defRPr>
            </a:lvl4pPr>
            <a:lvl5pPr algn="r" rtl="1">
              <a:defRPr baseline="0">
                <a:cs typeface="B Nazanin" panose="00000400000000000000"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rtl="1">
              <a:defRPr baseline="0">
                <a:cs typeface="B Nazanin" panose="00000400000000000000" pitchFamily="2" charset="-78"/>
              </a:defRPr>
            </a:lvl1p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a:xfrm>
            <a:off x="1195388" y="6248400"/>
            <a:ext cx="4811712" cy="381000"/>
          </a:xfrm>
        </p:spPr>
        <p:txBody>
          <a:bodyPr/>
          <a:lstStyle>
            <a:lvl1pPr rtl="1">
              <a:defRPr baseline="0">
                <a:cs typeface="B Nazanin" panose="00000400000000000000" pitchFamily="2" charset="-78"/>
              </a:defRPr>
            </a:lvl1p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lstStyle>
            <a:lvl1pPr rtl="1">
              <a:defRPr baseline="0">
                <a:solidFill>
                  <a:srgbClr val="FFFFFF"/>
                </a:solidFill>
                <a:cs typeface="B Nazanin" panose="00000400000000000000" pitchFamily="2" charset="-78"/>
              </a:defRPr>
            </a:lvl1pPr>
          </a:lstStyle>
          <a:p>
            <a:pPr>
              <a:defRPr/>
            </a:pPr>
            <a:fld id="{F8A5C899-0CF2-4984-AB7A-C737EF720B98}" type="slidenum">
              <a:rPr lang="en-US" altLang="en-US" smtClean="0"/>
              <a:pPr>
                <a:defRPr/>
              </a:pPr>
              <a:t>‹#›</a:t>
            </a:fld>
            <a:endParaRPr lang="en-US" altLang="en-US" dirty="0"/>
          </a:p>
        </p:txBody>
      </p:sp>
    </p:spTree>
    <p:extLst>
      <p:ext uri="{BB962C8B-B14F-4D97-AF65-F5344CB8AC3E}">
        <p14:creationId xmlns:p14="http://schemas.microsoft.com/office/powerpoint/2010/main" val="1904584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r>
              <a:rPr lang="en-US" altLang="en-US" smtClean="0"/>
              <a:t>برنامه‌نویسی چند‌هسته‌ای</a:t>
            </a:r>
            <a:endParaRPr lang="en-US" alt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D1C4AC28-1BAE-4DCD-93DB-8AD7F1A46763}" type="slidenum">
              <a:rPr lang="en-US" altLang="en-US"/>
              <a:pPr>
                <a:defRPr/>
              </a:pPr>
              <a:t>‹#›</a:t>
            </a:fld>
            <a:endParaRPr lang="en-US" altLang="en-US"/>
          </a:p>
        </p:txBody>
      </p:sp>
      <p:sp>
        <p:nvSpPr>
          <p:cNvPr id="9" name="Footer Placeholder 13"/>
          <p:cNvSpPr>
            <a:spLocks noGrp="1"/>
          </p:cNvSpPr>
          <p:nvPr>
            <p:ph type="ftr" sz="quarter" idx="12"/>
          </p:nvPr>
        </p:nvSpPr>
        <p:spPr/>
        <p:txBody>
          <a:bodyPr/>
          <a:lstStyle>
            <a:lvl1pPr>
              <a:defRPr/>
            </a:lvl1pPr>
          </a:lstStyle>
          <a:p>
            <a:pPr>
              <a:defRPr/>
            </a:pPr>
            <a:r>
              <a:rPr lang="fa-IR" altLang="en-US" smtClean="0"/>
              <a:t>3- معیارهای ارزیابی</a:t>
            </a:r>
            <a:endParaRPr lang="en-US" altLang="en-US"/>
          </a:p>
        </p:txBody>
      </p:sp>
    </p:spTree>
    <p:extLst>
      <p:ext uri="{BB962C8B-B14F-4D97-AF65-F5344CB8AC3E}">
        <p14:creationId xmlns:p14="http://schemas.microsoft.com/office/powerpoint/2010/main" val="27978232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r>
              <a:rPr lang="en-US" altLang="en-US" smtClean="0"/>
              <a:t>برنامه‌نویسی چند‌هسته‌ای</a:t>
            </a:r>
            <a:endParaRPr lang="en-US" altLang="en-US"/>
          </a:p>
        </p:txBody>
      </p:sp>
      <p:sp>
        <p:nvSpPr>
          <p:cNvPr id="6" name="Slide Number Placeholder 9"/>
          <p:cNvSpPr>
            <a:spLocks noGrp="1"/>
          </p:cNvSpPr>
          <p:nvPr>
            <p:ph type="sldNum" sz="quarter" idx="11"/>
          </p:nvPr>
        </p:nvSpPr>
        <p:spPr/>
        <p:txBody>
          <a:bodyPr rtlCol="0"/>
          <a:lstStyle>
            <a:lvl1pPr>
              <a:defRPr/>
            </a:lvl1pPr>
          </a:lstStyle>
          <a:p>
            <a:pPr>
              <a:defRPr/>
            </a:pPr>
            <a:fld id="{C8273399-FC00-468E-8297-A5C757E77729}" type="slidenum">
              <a:rPr lang="en-US" altLang="en-US"/>
              <a:pPr>
                <a:defRPr/>
              </a:pPr>
              <a:t>‹#›</a:t>
            </a:fld>
            <a:endParaRPr lang="en-US" altLang="en-US"/>
          </a:p>
        </p:txBody>
      </p:sp>
      <p:sp>
        <p:nvSpPr>
          <p:cNvPr id="7" name="Footer Placeholder 11"/>
          <p:cNvSpPr>
            <a:spLocks noGrp="1"/>
          </p:cNvSpPr>
          <p:nvPr>
            <p:ph type="ftr" sz="quarter" idx="12"/>
          </p:nvPr>
        </p:nvSpPr>
        <p:spPr/>
        <p:txBody>
          <a:bodyPr rtlCol="0"/>
          <a:lstStyle>
            <a:lvl1pPr>
              <a:defRPr/>
            </a:lvl1pPr>
          </a:lstStyle>
          <a:p>
            <a:pPr>
              <a:defRPr/>
            </a:pPr>
            <a:r>
              <a:rPr lang="fa-IR" altLang="en-US" smtClean="0"/>
              <a:t>3- معیارهای ارزیابی</a:t>
            </a:r>
            <a:endParaRPr lang="en-US" altLang="en-US"/>
          </a:p>
        </p:txBody>
      </p:sp>
    </p:spTree>
    <p:extLst>
      <p:ext uri="{BB962C8B-B14F-4D97-AF65-F5344CB8AC3E}">
        <p14:creationId xmlns:p14="http://schemas.microsoft.com/office/powerpoint/2010/main" val="2696597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r>
              <a:rPr lang="en-US" altLang="en-US" smtClean="0"/>
              <a:t>برنامه‌نویسی چند‌هسته‌ای</a:t>
            </a:r>
            <a:endParaRPr lang="en-US" altLang="en-US"/>
          </a:p>
        </p:txBody>
      </p:sp>
      <p:sp>
        <p:nvSpPr>
          <p:cNvPr id="8" name="Slide Number Placeholder 11"/>
          <p:cNvSpPr>
            <a:spLocks noGrp="1"/>
          </p:cNvSpPr>
          <p:nvPr>
            <p:ph type="sldNum" sz="quarter" idx="11"/>
          </p:nvPr>
        </p:nvSpPr>
        <p:spPr/>
        <p:txBody>
          <a:bodyPr rtlCol="0"/>
          <a:lstStyle>
            <a:lvl1pPr>
              <a:defRPr/>
            </a:lvl1pPr>
          </a:lstStyle>
          <a:p>
            <a:pPr>
              <a:defRPr/>
            </a:pPr>
            <a:fld id="{B5EE0C74-F63E-4D14-B3D9-88056494A6C0}" type="slidenum">
              <a:rPr lang="en-US" altLang="en-US"/>
              <a:pPr>
                <a:defRPr/>
              </a:pPr>
              <a:t>‹#›</a:t>
            </a:fld>
            <a:endParaRPr lang="en-US" altLang="en-US"/>
          </a:p>
        </p:txBody>
      </p:sp>
      <p:sp>
        <p:nvSpPr>
          <p:cNvPr id="9" name="Footer Placeholder 13"/>
          <p:cNvSpPr>
            <a:spLocks noGrp="1"/>
          </p:cNvSpPr>
          <p:nvPr>
            <p:ph type="ftr" sz="quarter" idx="12"/>
          </p:nvPr>
        </p:nvSpPr>
        <p:spPr/>
        <p:txBody>
          <a:bodyPr rtlCol="0"/>
          <a:lstStyle>
            <a:lvl1pPr>
              <a:defRPr/>
            </a:lvl1pPr>
          </a:lstStyle>
          <a:p>
            <a:pPr>
              <a:defRPr/>
            </a:pPr>
            <a:r>
              <a:rPr lang="fa-IR" altLang="en-US" smtClean="0"/>
              <a:t>3- معیارهای ارزیابی</a:t>
            </a:r>
            <a:endParaRPr lang="en-US" altLang="en-US"/>
          </a:p>
        </p:txBody>
      </p:sp>
    </p:spTree>
    <p:extLst>
      <p:ext uri="{BB962C8B-B14F-4D97-AF65-F5344CB8AC3E}">
        <p14:creationId xmlns:p14="http://schemas.microsoft.com/office/powerpoint/2010/main" val="363898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r>
              <a:rPr lang="en-US" altLang="en-US" smtClean="0"/>
              <a:t>برنامه‌نویسی چند‌هسته‌ای</a:t>
            </a:r>
            <a:endParaRPr lang="en-US" altLang="en-US" dirty="0"/>
          </a:p>
        </p:txBody>
      </p:sp>
      <p:sp>
        <p:nvSpPr>
          <p:cNvPr id="4" name="Footer Placeholder 2"/>
          <p:cNvSpPr>
            <a:spLocks noGrp="1"/>
          </p:cNvSpPr>
          <p:nvPr>
            <p:ph type="ftr" sz="quarter" idx="11"/>
          </p:nvPr>
        </p:nvSpPr>
        <p:spPr/>
        <p:txBody>
          <a:bodyPr/>
          <a:lstStyle>
            <a:lvl1pPr>
              <a:defRPr/>
            </a:lvl1pPr>
          </a:lstStyle>
          <a:p>
            <a:pPr>
              <a:defRPr/>
            </a:pPr>
            <a:r>
              <a:rPr lang="fa-IR" altLang="en-US" smtClean="0"/>
              <a:t>3- معیارهای ارزیابی</a:t>
            </a:r>
            <a:endParaRPr lang="en-US" altLang="en-US" dirty="0"/>
          </a:p>
        </p:txBody>
      </p:sp>
      <p:sp>
        <p:nvSpPr>
          <p:cNvPr id="5" name="Slide Number Placeholder 22"/>
          <p:cNvSpPr>
            <a:spLocks noGrp="1"/>
          </p:cNvSpPr>
          <p:nvPr>
            <p:ph type="sldNum" sz="quarter" idx="12"/>
          </p:nvPr>
        </p:nvSpPr>
        <p:spPr/>
        <p:txBody>
          <a:bodyPr/>
          <a:lstStyle>
            <a:lvl1pPr>
              <a:defRPr/>
            </a:lvl1pPr>
          </a:lstStyle>
          <a:p>
            <a:pPr>
              <a:defRPr/>
            </a:pPr>
            <a:fld id="{D5051E03-F727-4562-A6EF-A0FC89A14B1C}" type="slidenum">
              <a:rPr lang="en-US" altLang="en-US"/>
              <a:pPr>
                <a:defRPr/>
              </a:pPr>
              <a:t>‹#›</a:t>
            </a:fld>
            <a:endParaRPr lang="en-US" altLang="en-US" dirty="0"/>
          </a:p>
        </p:txBody>
      </p:sp>
    </p:spTree>
    <p:extLst>
      <p:ext uri="{BB962C8B-B14F-4D97-AF65-F5344CB8AC3E}">
        <p14:creationId xmlns:p14="http://schemas.microsoft.com/office/powerpoint/2010/main" val="117133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ltLang="en-US" smtClean="0"/>
              <a:t>برنامه‌نویسی چند‌هسته‌ای</a:t>
            </a:r>
            <a:endParaRPr lang="en-US" altLang="en-US"/>
          </a:p>
        </p:txBody>
      </p:sp>
      <p:sp>
        <p:nvSpPr>
          <p:cNvPr id="3" name="Footer Placeholder 2"/>
          <p:cNvSpPr>
            <a:spLocks noGrp="1"/>
          </p:cNvSpPr>
          <p:nvPr>
            <p:ph type="ftr" sz="quarter" idx="11"/>
          </p:nvPr>
        </p:nvSpPr>
        <p:spPr/>
        <p:txBody>
          <a:bodyPr/>
          <a:lstStyle>
            <a:lvl1pPr>
              <a:defRPr/>
            </a:lvl1pPr>
          </a:lstStyle>
          <a:p>
            <a:pPr>
              <a:defRPr/>
            </a:pPr>
            <a:r>
              <a:rPr lang="fa-IR" altLang="en-US" smtClean="0"/>
              <a:t>3- معیارهای ارزیابی</a:t>
            </a:r>
            <a:endParaRPr lang="en-US" alt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1447DC95-5854-4724-B6D6-20751119913D}" type="slidenum">
              <a:rPr lang="en-US" altLang="en-US"/>
              <a:pPr>
                <a:defRPr/>
              </a:pPr>
              <a:t>‹#›</a:t>
            </a:fld>
            <a:endParaRPr lang="en-US" altLang="en-US"/>
          </a:p>
        </p:txBody>
      </p:sp>
    </p:spTree>
    <p:extLst>
      <p:ext uri="{BB962C8B-B14F-4D97-AF65-F5344CB8AC3E}">
        <p14:creationId xmlns:p14="http://schemas.microsoft.com/office/powerpoint/2010/main" val="2548285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r>
              <a:rPr lang="en-US" altLang="en-US" smtClean="0"/>
              <a:t>برنامه‌نویسی چند‌هسته‌ای</a:t>
            </a:r>
            <a:endParaRPr lang="en-US" altLang="en-US" dirty="0"/>
          </a:p>
        </p:txBody>
      </p:sp>
      <p:sp>
        <p:nvSpPr>
          <p:cNvPr id="6" name="Footer Placeholder 2"/>
          <p:cNvSpPr>
            <a:spLocks noGrp="1"/>
          </p:cNvSpPr>
          <p:nvPr>
            <p:ph type="ftr" sz="quarter" idx="11"/>
          </p:nvPr>
        </p:nvSpPr>
        <p:spPr/>
        <p:txBody>
          <a:bodyPr/>
          <a:lstStyle>
            <a:lvl1pPr>
              <a:defRPr/>
            </a:lvl1pPr>
          </a:lstStyle>
          <a:p>
            <a:pPr>
              <a:defRPr/>
            </a:pPr>
            <a:r>
              <a:rPr lang="fa-IR" altLang="en-US" smtClean="0"/>
              <a:t>3- معیارهای ارزیابی</a:t>
            </a:r>
            <a:endParaRPr lang="en-US" altLang="en-US" dirty="0"/>
          </a:p>
        </p:txBody>
      </p:sp>
      <p:sp>
        <p:nvSpPr>
          <p:cNvPr id="7" name="Slide Number Placeholder 22"/>
          <p:cNvSpPr>
            <a:spLocks noGrp="1"/>
          </p:cNvSpPr>
          <p:nvPr>
            <p:ph type="sldNum" sz="quarter" idx="12"/>
          </p:nvPr>
        </p:nvSpPr>
        <p:spPr/>
        <p:txBody>
          <a:bodyPr/>
          <a:lstStyle>
            <a:lvl1pPr>
              <a:defRPr/>
            </a:lvl1pPr>
          </a:lstStyle>
          <a:p>
            <a:pPr>
              <a:defRPr/>
            </a:pPr>
            <a:fld id="{7B626475-5554-4527-8CFD-5B621BF7CCBE}" type="slidenum">
              <a:rPr lang="en-US" altLang="en-US"/>
              <a:pPr>
                <a:defRPr/>
              </a:pPr>
              <a:t>‹#›</a:t>
            </a:fld>
            <a:endParaRPr lang="en-US" altLang="en-US" dirty="0"/>
          </a:p>
        </p:txBody>
      </p:sp>
    </p:spTree>
    <p:extLst>
      <p:ext uri="{BB962C8B-B14F-4D97-AF65-F5344CB8AC3E}">
        <p14:creationId xmlns:p14="http://schemas.microsoft.com/office/powerpoint/2010/main" val="279098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r>
              <a:rPr lang="en-US" altLang="en-US" smtClean="0"/>
              <a:t>برنامه‌نویسی چند‌هسته‌ای</a:t>
            </a:r>
            <a:endParaRPr lang="en-US" alt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96818297-90BD-4146-99D5-0305732C08E6}" type="slidenum">
              <a:rPr lang="en-US" altLang="en-US"/>
              <a:pPr>
                <a:defRPr/>
              </a:pPr>
              <a:t>‹#›</a:t>
            </a:fld>
            <a:endParaRPr lang="en-US" alt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r>
              <a:rPr lang="fa-IR" altLang="en-US" smtClean="0"/>
              <a:t>3- معیارهای ارزیابی</a:t>
            </a:r>
            <a:endParaRPr lang="en-US" altLang="en-US"/>
          </a:p>
        </p:txBody>
      </p:sp>
    </p:spTree>
    <p:extLst>
      <p:ext uri="{BB962C8B-B14F-4D97-AF65-F5344CB8AC3E}">
        <p14:creationId xmlns:p14="http://schemas.microsoft.com/office/powerpoint/2010/main" val="41367019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12"/>
          <p:cNvSpPr>
            <a:spLocks noGrp="1"/>
          </p:cNvSpPr>
          <p:nvPr>
            <p:ph type="body" idx="1"/>
          </p:nvPr>
        </p:nvSpPr>
        <p:spPr bwMode="auto">
          <a:xfrm>
            <a:off x="612775" y="1235075"/>
            <a:ext cx="8153400"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6096000" y="6248400"/>
            <a:ext cx="2667000" cy="381000"/>
          </a:xfrm>
          <a:prstGeom prst="rect">
            <a:avLst/>
          </a:prstGeom>
          <a:solidFill>
            <a:schemeClr val="accent1"/>
          </a:solidFill>
        </p:spPr>
        <p:txBody>
          <a:bodyPr vert="horz" anchor="ctr" anchorCtr="0"/>
          <a:lstStyle>
            <a:lvl1pPr algn="ctr" eaLnBrk="1" latinLnBrk="0" hangingPunct="1">
              <a:defRPr kumimoji="0" sz="1400">
                <a:solidFill>
                  <a:schemeClr val="tx2"/>
                </a:solidFill>
                <a:latin typeface="Arial" charset="0"/>
              </a:defRPr>
            </a:lvl1pPr>
          </a:lstStyle>
          <a:p>
            <a:pPr>
              <a:defRPr/>
            </a:pPr>
            <a:r>
              <a:rPr lang="en-US" altLang="en-US" smtClean="0"/>
              <a:t>برنامه‌نویسی چند‌هسته‌ای</a:t>
            </a:r>
            <a:endParaRPr lang="en-US" altLang="en-US" dirty="0"/>
          </a:p>
        </p:txBody>
      </p:sp>
      <p:sp>
        <p:nvSpPr>
          <p:cNvPr id="3" name="Footer Placeholder 2"/>
          <p:cNvSpPr>
            <a:spLocks noGrp="1"/>
          </p:cNvSpPr>
          <p:nvPr>
            <p:ph type="ftr" sz="quarter" idx="3"/>
          </p:nvPr>
        </p:nvSpPr>
        <p:spPr>
          <a:xfrm>
            <a:off x="1219200" y="6248400"/>
            <a:ext cx="4811713" cy="381000"/>
          </a:xfrm>
          <a:prstGeom prst="rect">
            <a:avLst/>
          </a:prstGeom>
          <a:solidFill>
            <a:schemeClr val="accent2"/>
          </a:solidFill>
        </p:spPr>
        <p:txBody>
          <a:bodyPr vert="horz" anchor="ctr"/>
          <a:lstStyle>
            <a:lvl1pPr algn="ctr" eaLnBrk="1" latinLnBrk="0" hangingPunct="1">
              <a:defRPr kumimoji="0" sz="1400">
                <a:solidFill>
                  <a:schemeClr val="tx2"/>
                </a:solidFill>
                <a:latin typeface="Arial" charset="0"/>
              </a:defRPr>
            </a:lvl1pPr>
          </a:lstStyle>
          <a:p>
            <a:pPr>
              <a:defRPr/>
            </a:pPr>
            <a:r>
              <a:rPr lang="fa-IR" altLang="en-US" smtClean="0"/>
              <a:t>3- معیارهای ارزیابی</a:t>
            </a:r>
            <a:endParaRPr lang="en-US" altLang="en-US" dirty="0"/>
          </a:p>
        </p:txBody>
      </p:sp>
      <p:sp>
        <p:nvSpPr>
          <p:cNvPr id="7" name="Rectangle 6"/>
          <p:cNvSpPr/>
          <p:nvPr/>
        </p:nvSpPr>
        <p:spPr bwMode="white">
          <a:xfrm>
            <a:off x="0" y="900113"/>
            <a:ext cx="9144000" cy="319087"/>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590550" y="6248400"/>
            <a:ext cx="533400" cy="381000"/>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990600"/>
            <a:ext cx="8172450" cy="160338"/>
          </a:xfrm>
          <a:prstGeom prst="rect">
            <a:avLst/>
          </a:prstGeom>
          <a:solidFill>
            <a:schemeClr val="accent1"/>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609600" y="6329363"/>
            <a:ext cx="533400" cy="244475"/>
          </a:xfrm>
          <a:prstGeom prst="rect">
            <a:avLst/>
          </a:prstGeom>
        </p:spPr>
        <p:txBody>
          <a:bodyPr vert="horz" anchor="ctr" anchorCtr="0">
            <a:normAutofit/>
          </a:bodyPr>
          <a:lstStyle>
            <a:lvl1pPr algn="ctr" eaLnBrk="1" latinLnBrk="0" hangingPunct="1">
              <a:defRPr kumimoji="0" sz="1400" b="1">
                <a:solidFill>
                  <a:srgbClr val="FFFFFF"/>
                </a:solidFill>
                <a:latin typeface="Arial" charset="0"/>
              </a:defRPr>
            </a:lvl1pPr>
          </a:lstStyle>
          <a:p>
            <a:pPr>
              <a:defRPr/>
            </a:pPr>
            <a:fld id="{27132BE2-3AAD-4C99-84E8-867559028174}"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65" r:id="rId6"/>
    <p:sldLayoutId id="2147483973" r:id="rId7"/>
    <p:sldLayoutId id="2147483966" r:id="rId8"/>
    <p:sldLayoutId id="2147483974" r:id="rId9"/>
    <p:sldLayoutId id="2147483967" r:id="rId10"/>
    <p:sldLayoutId id="2147483975" r:id="rId11"/>
  </p:sldLayoutIdLst>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Calibri" pitchFamily="34" charset="0"/>
        </a:defRPr>
      </a:lvl2pPr>
      <a:lvl3pPr algn="l" rtl="0" eaLnBrk="0" fontAlgn="base" hangingPunct="0">
        <a:spcBef>
          <a:spcPct val="0"/>
        </a:spcBef>
        <a:spcAft>
          <a:spcPct val="0"/>
        </a:spcAft>
        <a:defRPr sz="4400">
          <a:solidFill>
            <a:schemeClr val="tx2"/>
          </a:solidFill>
          <a:latin typeface="Calibri" pitchFamily="34" charset="0"/>
        </a:defRPr>
      </a:lvl3pPr>
      <a:lvl4pPr algn="l" rtl="0" eaLnBrk="0" fontAlgn="base" hangingPunct="0">
        <a:spcBef>
          <a:spcPct val="0"/>
        </a:spcBef>
        <a:spcAft>
          <a:spcPct val="0"/>
        </a:spcAft>
        <a:defRPr sz="4400">
          <a:solidFill>
            <a:schemeClr val="tx2"/>
          </a:solidFill>
          <a:latin typeface="Calibri" pitchFamily="34" charset="0"/>
        </a:defRPr>
      </a:lvl4pPr>
      <a:lvl5pPr algn="l" rtl="0" eaLnBrk="0" fontAlgn="base" hangingPunct="0">
        <a:spcBef>
          <a:spcPct val="0"/>
        </a:spcBef>
        <a:spcAft>
          <a:spcPct val="0"/>
        </a:spcAft>
        <a:defRPr sz="4400">
          <a:solidFill>
            <a:schemeClr val="tx2"/>
          </a:solidFill>
          <a:latin typeface="Calibri" pitchFamily="34"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8229600" cy="4876800"/>
          </a:xfrm>
        </p:spPr>
        <p:txBody>
          <a:bodyPr>
            <a:normAutofit/>
          </a:bodyPr>
          <a:lstStyle/>
          <a:p>
            <a:pPr algn="r" rtl="1" eaLnBrk="1" fontAlgn="auto" hangingPunct="1">
              <a:spcAft>
                <a:spcPts val="0"/>
              </a:spcAft>
              <a:defRPr/>
            </a:pPr>
            <a:r>
              <a:rPr lang="fa-IR" cap="none" dirty="0" smtClean="0">
                <a:cs typeface="B Nazanin" panose="00000400000000000000" pitchFamily="2" charset="-78"/>
              </a:rPr>
              <a:t>برنامه‌نویسی چندهسته‌ای</a:t>
            </a:r>
            <a:r>
              <a:rPr lang="en-US" cap="none" dirty="0">
                <a:cs typeface="B Nazanin" panose="00000400000000000000" pitchFamily="2" charset="-78"/>
              </a:rPr>
              <a:t/>
            </a:r>
            <a:br>
              <a:rPr lang="en-US" cap="none" dirty="0">
                <a:cs typeface="B Nazanin" panose="00000400000000000000" pitchFamily="2" charset="-78"/>
              </a:rPr>
            </a:br>
            <a:r>
              <a:rPr lang="fa-IR" cap="none" dirty="0" smtClean="0">
                <a:cs typeface="B Nazanin" panose="00000400000000000000" pitchFamily="2" charset="-78"/>
              </a:rPr>
              <a:t/>
            </a:r>
            <a:br>
              <a:rPr lang="fa-IR" cap="none" dirty="0" smtClean="0">
                <a:cs typeface="B Nazanin" panose="00000400000000000000" pitchFamily="2" charset="-78"/>
              </a:rPr>
            </a:br>
            <a:r>
              <a:rPr lang="fa-IR" cap="none" dirty="0" smtClean="0">
                <a:cs typeface="B Nazanin" panose="00000400000000000000" pitchFamily="2" charset="-78"/>
              </a:rPr>
              <a:t>3- معیارهای ارزیابی</a:t>
            </a:r>
            <a:r>
              <a:rPr lang="en-US" dirty="0">
                <a:cs typeface="B Nazanin" panose="00000400000000000000" pitchFamily="2" charset="-78"/>
              </a:rPr>
              <a:t/>
            </a:r>
            <a:br>
              <a:rPr lang="en-US" dirty="0">
                <a:cs typeface="B Nazanin" panose="00000400000000000000" pitchFamily="2" charset="-78"/>
              </a:rPr>
            </a:br>
            <a:r>
              <a:rPr lang="en-US" dirty="0">
                <a:cs typeface="B Nazanin" panose="00000400000000000000" pitchFamily="2" charset="-78"/>
              </a:rPr>
              <a:t/>
            </a:r>
            <a:br>
              <a:rPr lang="en-US" dirty="0">
                <a:cs typeface="B Nazanin" panose="00000400000000000000" pitchFamily="2" charset="-78"/>
              </a:rPr>
            </a:br>
            <a:r>
              <a:rPr lang="fa-IR" sz="3600" cap="none" dirty="0" smtClean="0">
                <a:cs typeface="B Nazanin" panose="00000400000000000000" pitchFamily="2" charset="-78"/>
              </a:rPr>
              <a:t>محمود ممتازپور</a:t>
            </a:r>
            <a:r>
              <a:rPr lang="en-US" sz="3600" cap="none" dirty="0">
                <a:cs typeface="B Nazanin" panose="00000400000000000000" pitchFamily="2" charset="-78"/>
              </a:rPr>
              <a:t/>
            </a:r>
            <a:br>
              <a:rPr lang="en-US" sz="3600" cap="none" dirty="0">
                <a:cs typeface="B Nazanin" panose="00000400000000000000" pitchFamily="2" charset="-78"/>
              </a:rPr>
            </a:br>
            <a:r>
              <a:rPr lang="en-US" dirty="0">
                <a:cs typeface="B Nazanin" panose="00000400000000000000" pitchFamily="2" charset="-78"/>
              </a:rPr>
              <a:t/>
            </a:r>
            <a:br>
              <a:rPr lang="en-US" dirty="0">
                <a:cs typeface="B Nazanin" panose="00000400000000000000" pitchFamily="2" charset="-78"/>
              </a:rPr>
            </a:br>
            <a:endParaRPr lang="en-US" sz="3000" cap="none" dirty="0">
              <a:cs typeface="B Nazanin" panose="00000400000000000000" pitchFamily="2" charset="-78"/>
            </a:endParaRPr>
          </a:p>
        </p:txBody>
      </p:sp>
      <p:sp>
        <p:nvSpPr>
          <p:cNvPr id="10243" name="Subtitle 2"/>
          <p:cNvSpPr>
            <a:spLocks noGrp="1"/>
          </p:cNvSpPr>
          <p:nvPr>
            <p:ph type="subTitle" idx="1"/>
          </p:nvPr>
        </p:nvSpPr>
        <p:spPr>
          <a:xfrm>
            <a:off x="2362200" y="6049963"/>
            <a:ext cx="6705600" cy="685800"/>
          </a:xfrm>
        </p:spPr>
        <p:txBody>
          <a:bodyPr/>
          <a:lstStyle/>
          <a:p>
            <a:pPr algn="ctr" rtl="1" eaLnBrk="1" hangingPunct="1"/>
            <a:r>
              <a:rPr lang="fa-IR" altLang="en-US" dirty="0" smtClean="0">
                <a:cs typeface="B Nazanin" panose="00000400000000000000" pitchFamily="2" charset="-78"/>
              </a:rPr>
              <a:t>دانشگاه صنعتی امیرکبیر</a:t>
            </a:r>
            <a:endParaRPr lang="en-US" altLang="en-US" dirty="0">
              <a:cs typeface="B Nazanin" panose="00000400000000000000" pitchFamily="2" charset="-78"/>
            </a:endParaRPr>
          </a:p>
        </p:txBody>
      </p:sp>
      <p:sp>
        <p:nvSpPr>
          <p:cNvPr id="10244" name="Date Placeholder 3"/>
          <p:cNvSpPr>
            <a:spLocks noGrp="1"/>
          </p:cNvSpPr>
          <p:nvPr>
            <p:ph type="dt" sz="quarter" idx="10"/>
          </p:nvPr>
        </p:nvSpPr>
        <p:spPr bwMode="auto">
          <a:xfrm>
            <a:off x="76200" y="6248400"/>
            <a:ext cx="2057400" cy="381000"/>
          </a:xfrm>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rtl="1" eaLnBrk="1" hangingPunct="1">
              <a:spcBef>
                <a:spcPct val="0"/>
              </a:spcBef>
              <a:buClrTx/>
              <a:buSzTx/>
              <a:buFontTx/>
              <a:buNone/>
            </a:pPr>
            <a:r>
              <a:rPr lang="en-US" altLang="en-US" sz="1800" smtClean="0">
                <a:solidFill>
                  <a:srgbClr val="FFFFFF"/>
                </a:solidFill>
                <a:latin typeface="Arial" pitchFamily="34" charset="0"/>
                <a:cs typeface="B Nazanin" panose="00000400000000000000" pitchFamily="2" charset="-78"/>
              </a:rPr>
              <a:t>برنامه‌نویسی چند‌هسته‌ای</a:t>
            </a:r>
            <a:endParaRPr lang="en-US" altLang="en-US" sz="1800" dirty="0">
              <a:solidFill>
                <a:srgbClr val="FFFFFF"/>
              </a:solidFill>
              <a:latin typeface="Arial" pitchFamily="34" charset="0"/>
              <a:cs typeface="B Nazanin" panose="00000400000000000000" pitchFamily="2" charset="-78"/>
            </a:endParaRPr>
          </a:p>
        </p:txBody>
      </p:sp>
      <p:sp>
        <p:nvSpPr>
          <p:cNvPr id="10245" name="Footer Placeholder 4"/>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algn="r" rtl="1" eaLnBrk="1" hangingPunct="1">
              <a:spcBef>
                <a:spcPct val="0"/>
              </a:spcBef>
              <a:buClrTx/>
              <a:buSzTx/>
              <a:buFontTx/>
              <a:buNone/>
            </a:pPr>
            <a:r>
              <a:rPr lang="fa-IR" altLang="en-US" sz="1400" smtClean="0">
                <a:solidFill>
                  <a:schemeClr val="tx2"/>
                </a:solidFill>
                <a:latin typeface="Arial" pitchFamily="34" charset="0"/>
                <a:cs typeface="B Nazanin" panose="00000400000000000000" pitchFamily="2" charset="-78"/>
              </a:rPr>
              <a:t>3- معیارهای ارزیابی</a:t>
            </a:r>
            <a:endParaRPr lang="en-US" altLang="en-US" sz="1400">
              <a:solidFill>
                <a:schemeClr val="tx2"/>
              </a:solidFill>
              <a:latin typeface="Arial" pitchFamily="34" charset="0"/>
              <a:cs typeface="B Nazanin" panose="00000400000000000000" pitchFamily="2" charset="-78"/>
            </a:endParaRPr>
          </a:p>
        </p:txBody>
      </p:sp>
      <p:sp>
        <p:nvSpPr>
          <p:cNvPr id="1024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rtl="1" eaLnBrk="1" hangingPunct="1">
              <a:spcBef>
                <a:spcPct val="0"/>
              </a:spcBef>
              <a:buClrTx/>
              <a:buSzTx/>
              <a:buFontTx/>
              <a:buNone/>
            </a:pPr>
            <a:fld id="{D7895C56-766E-4F90-AE6B-6CA76F48B262}" type="slidenum">
              <a:rPr lang="en-US" altLang="en-US" sz="1400" smtClean="0">
                <a:solidFill>
                  <a:schemeClr val="tx2"/>
                </a:solidFill>
                <a:latin typeface="Arial" pitchFamily="34" charset="0"/>
                <a:cs typeface="B Nazanin" panose="00000400000000000000" pitchFamily="2" charset="-78"/>
              </a:rPr>
              <a:pPr rtl="1" eaLnBrk="1" hangingPunct="1">
                <a:spcBef>
                  <a:spcPct val="0"/>
                </a:spcBef>
                <a:buClrTx/>
                <a:buSzTx/>
                <a:buFontTx/>
                <a:buNone/>
              </a:pPr>
              <a:t>1</a:t>
            </a:fld>
            <a:endParaRPr lang="en-US" altLang="en-US" sz="1400">
              <a:solidFill>
                <a:schemeClr val="tx2"/>
              </a:solidFill>
              <a:latin typeface="Arial" pitchFamily="34" charset="0"/>
              <a:cs typeface="B Nazanin" panose="00000400000000000000" pitchFamily="2" charset="-7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تعریف مقیاس‌پذیری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فرض </a:t>
                </a:r>
                <a:r>
                  <a:rPr lang="fa-IR" dirty="0"/>
                  <a:t>کنید یک برنامه موازی با اندازه ثابت و با تعداد معلوم نخ اجرا شده و بازده </a:t>
                </a:r>
                <a14:m>
                  <m:oMath xmlns:m="http://schemas.openxmlformats.org/officeDocument/2006/math">
                    <m:r>
                      <a:rPr lang="en-US" i="1">
                        <a:latin typeface="Cambria Math" panose="02040503050406030204" pitchFamily="18" charset="0"/>
                      </a:rPr>
                      <m:t>𝐸</m:t>
                    </m:r>
                  </m:oMath>
                </a14:m>
                <a:r>
                  <a:rPr lang="fa-IR" dirty="0"/>
                  <a:t> به‌دست آمده است. </a:t>
                </a:r>
                <a:r>
                  <a:rPr lang="fa-IR" dirty="0" smtClean="0"/>
                  <a:t>حال </a:t>
                </a:r>
                <a:r>
                  <a:rPr lang="fa-IR" dirty="0"/>
                  <a:t>تعداد نخ‌ها را افزایش </a:t>
                </a:r>
                <a:r>
                  <a:rPr lang="fa-IR" dirty="0" smtClean="0"/>
                  <a:t>می‌دهیم. اگر بتوان مقداری برای نرخ افزایش اندازه مسأله یافت که بازده ثابت بماند، سیستم مقیاس‌پذیر است.  </a:t>
                </a:r>
              </a:p>
              <a:p>
                <a:r>
                  <a:rPr lang="fa-IR" sz="2800" dirty="0" smtClean="0"/>
                  <a:t>مثال: فرض کنید اندازه مسأله </a:t>
                </a:r>
                <a14:m>
                  <m:oMath xmlns:m="http://schemas.openxmlformats.org/officeDocument/2006/math">
                    <m:r>
                      <a:rPr lang="en-US" sz="2800" b="0" i="1" smtClean="0">
                        <a:latin typeface="Cambria Math" panose="02040503050406030204" pitchFamily="18" charset="0"/>
                      </a:rPr>
                      <m:t>𝑛</m:t>
                    </m:r>
                  </m:oMath>
                </a14:m>
                <a:r>
                  <a:rPr lang="fa-IR" sz="2800" dirty="0" smtClean="0"/>
                  <a:t> باشد و برنامه سریال نیز </a:t>
                </a:r>
                <a14:m>
                  <m:oMath xmlns:m="http://schemas.openxmlformats.org/officeDocument/2006/math">
                    <m:r>
                      <a:rPr lang="en-US" sz="2800" i="1">
                        <a:latin typeface="Cambria Math" panose="02040503050406030204" pitchFamily="18" charset="0"/>
                      </a:rPr>
                      <m:t>𝑛</m:t>
                    </m:r>
                  </m:oMath>
                </a14:m>
                <a:r>
                  <a:rPr lang="fa-IR" sz="2800" dirty="0" smtClean="0"/>
                  <a:t> واحد طول بکشد. همچنین برنامه موازی با </a:t>
                </a:r>
                <a14:m>
                  <m:oMath xmlns:m="http://schemas.openxmlformats.org/officeDocument/2006/math">
                    <m:r>
                      <a:rPr lang="en-US" sz="2800" i="1">
                        <a:latin typeface="Cambria Math" panose="02040503050406030204" pitchFamily="18" charset="0"/>
                      </a:rPr>
                      <m:t>𝑛</m:t>
                    </m:r>
                  </m:oMath>
                </a14:m>
                <a:r>
                  <a:rPr lang="fa-IR" sz="2800" dirty="0" smtClean="0"/>
                  <a:t> نخ، </a:t>
                </a:r>
                <a14:m>
                  <m:oMath xmlns:m="http://schemas.openxmlformats.org/officeDocument/2006/math">
                    <m:f>
                      <m:fPr>
                        <m:type m:val="lin"/>
                        <m:ctrlPr>
                          <a:rPr lang="en-US" sz="2800" b="0" i="1" smtClean="0">
                            <a:latin typeface="Cambria Math" panose="02040503050406030204" pitchFamily="18" charset="0"/>
                          </a:rPr>
                        </m:ctrlPr>
                      </m:fPr>
                      <m:num>
                        <m:r>
                          <a:rPr lang="en-US" sz="2800" i="1">
                            <a:latin typeface="Cambria Math" panose="02040503050406030204" pitchFamily="18" charset="0"/>
                          </a:rPr>
                          <m:t>𝑛</m:t>
                        </m:r>
                      </m:num>
                      <m:den>
                        <m:r>
                          <a:rPr lang="en-US" sz="2800" b="0" i="1" smtClean="0">
                            <a:latin typeface="Cambria Math" panose="02040503050406030204" pitchFamily="18" charset="0"/>
                          </a:rPr>
                          <m:t>𝑝</m:t>
                        </m:r>
                      </m:den>
                    </m:f>
                    <m:r>
                      <a:rPr lang="en-US" sz="2800" b="0" i="1" smtClean="0">
                        <a:latin typeface="Cambria Math" panose="02040503050406030204" pitchFamily="18" charset="0"/>
                      </a:rPr>
                      <m:t>+</m:t>
                    </m:r>
                    <m:r>
                      <a:rPr lang="en-US" sz="2800" b="0" i="1" smtClean="0">
                        <a:latin typeface="Cambria Math" panose="02040503050406030204" pitchFamily="18" charset="0"/>
                      </a:rPr>
                      <m:t>1</m:t>
                    </m:r>
                  </m:oMath>
                </a14:m>
                <a:r>
                  <a:rPr lang="fa-IR" sz="2800" dirty="0" smtClean="0"/>
                  <a:t> طول می‌کشد.</a:t>
                </a:r>
              </a:p>
              <a:p>
                <a:pPr algn="l" rtl="0"/>
                <a14:m>
                  <m:oMath xmlns:m="http://schemas.openxmlformats.org/officeDocument/2006/math">
                    <m:r>
                      <a:rPr lang="en-US" sz="2800" b="0" i="1" smtClean="0">
                        <a:latin typeface="Cambria Math" panose="02040503050406030204" pitchFamily="18" charset="0"/>
                      </a:rPr>
                      <m:t>𝐸</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num>
                      <m:den>
                        <m:f>
                          <m:fPr>
                            <m:type m:val="lin"/>
                            <m:ctrlPr>
                              <a:rPr lang="en-US" sz="2800" b="0" i="1" smtClean="0">
                                <a:latin typeface="Cambria Math" panose="02040503050406030204" pitchFamily="18" charset="0"/>
                              </a:rPr>
                            </m:ctrlPr>
                          </m:fPr>
                          <m:num>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0" i="1" smtClean="0">
                                <a:latin typeface="Cambria Math" panose="02040503050406030204" pitchFamily="18" charset="0"/>
                              </a:rPr>
                              <m:t>𝑛</m:t>
                            </m:r>
                          </m:num>
                          <m:den>
                            <m:r>
                              <a:rPr lang="en-US" sz="2800" b="0" i="1" smtClean="0">
                                <a:latin typeface="Cambria Math" panose="02040503050406030204" pitchFamily="18" charset="0"/>
                              </a:rPr>
                              <m:t>𝑝</m:t>
                            </m:r>
                          </m:den>
                        </m:f>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 </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num>
                      <m:den>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𝑝</m:t>
                        </m:r>
                      </m:den>
                    </m:f>
                  </m:oMath>
                </a14:m>
                <a:endParaRPr lang="en-US" sz="2800" dirty="0"/>
              </a:p>
              <a:p>
                <a:r>
                  <a:rPr lang="fa-IR" sz="2800" dirty="0" smtClean="0"/>
                  <a:t>اگر تعداد نخ‌ها را </a:t>
                </a:r>
                <a14:m>
                  <m:oMath xmlns:m="http://schemas.openxmlformats.org/officeDocument/2006/math">
                    <m:r>
                      <a:rPr lang="en-US" sz="2800" b="0" i="1" smtClean="0">
                        <a:latin typeface="Cambria Math" panose="02040503050406030204" pitchFamily="18" charset="0"/>
                      </a:rPr>
                      <m:t>𝑘</m:t>
                    </m:r>
                  </m:oMath>
                </a14:m>
                <a:r>
                  <a:rPr lang="fa-IR" sz="2800" dirty="0" smtClean="0"/>
                  <a:t> برابر کنیم، برای ثابت ماندن </a:t>
                </a:r>
                <a14:m>
                  <m:oMath xmlns:m="http://schemas.openxmlformats.org/officeDocument/2006/math">
                    <m:r>
                      <a:rPr lang="en-US" sz="2800" b="0" i="1" smtClean="0">
                        <a:latin typeface="Cambria Math" panose="02040503050406030204" pitchFamily="18" charset="0"/>
                      </a:rPr>
                      <m:t>𝐸</m:t>
                    </m:r>
                  </m:oMath>
                </a14:m>
                <a:r>
                  <a:rPr lang="fa-IR" sz="2800" dirty="0" smtClean="0"/>
                  <a:t> کافیست اندازه مسأله هم </a:t>
                </a:r>
                <a14:m>
                  <m:oMath xmlns:m="http://schemas.openxmlformats.org/officeDocument/2006/math">
                    <m:r>
                      <a:rPr lang="en-US" sz="2800" b="0" i="1" smtClean="0">
                        <a:latin typeface="Cambria Math" panose="02040503050406030204" pitchFamily="18" charset="0"/>
                      </a:rPr>
                      <m:t>𝑘</m:t>
                    </m:r>
                  </m:oMath>
                </a14:m>
                <a:r>
                  <a:rPr lang="fa-IR" sz="2800" dirty="0" smtClean="0"/>
                  <a:t> برابر شود.</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1421" t="-1250" r="-4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10</a:t>
            </a:fld>
            <a:endParaRPr lang="en-US" altLang="en-US" dirty="0"/>
          </a:p>
        </p:txBody>
      </p:sp>
    </p:spTree>
    <p:extLst>
      <p:ext uri="{BB962C8B-B14F-4D97-AF65-F5344CB8AC3E}">
        <p14:creationId xmlns:p14="http://schemas.microsoft.com/office/powerpoint/2010/main" val="18007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پیش‌بینی و اندازه‌گیری کارایی برنامه موازی</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معمولاً توسعه یک برنامه موازی با توسعه نسخه سریال آن آغاز می‌شود.</a:t>
                </a:r>
              </a:p>
              <a:p>
                <a:r>
                  <a:rPr lang="fa-IR" dirty="0" smtClean="0"/>
                  <a:t>سپس برنامه سریال آنالیز می‌شود:</a:t>
                </a:r>
              </a:p>
              <a:p>
                <a:pPr lvl="1"/>
                <a:r>
                  <a:rPr lang="fa-IR" dirty="0" smtClean="0"/>
                  <a:t>چه قسمت‌هایی از برنامه بیشترین بار محاسباتی را دارند؟</a:t>
                </a:r>
              </a:p>
              <a:p>
                <a:pPr lvl="1"/>
                <a:r>
                  <a:rPr lang="fa-IR" dirty="0" smtClean="0"/>
                  <a:t>این قسمت‌ها چقدر پتانسیل موازی‌سازی دارند؟</a:t>
                </a:r>
              </a:p>
              <a:p>
                <a:pPr lvl="1"/>
                <a:r>
                  <a:rPr lang="fa-IR" dirty="0" smtClean="0"/>
                  <a:t>با موازی‌سازی آن قسمت‌ها چقدر امکان تسریع وجود دارد؟</a:t>
                </a:r>
              </a:p>
              <a:p>
                <a:endParaRPr lang="fa-IR" dirty="0" smtClean="0"/>
              </a:p>
              <a:p>
                <a:r>
                  <a:rPr lang="fa-IR" dirty="0" smtClean="0"/>
                  <a:t>چگونه برنامه سریال را آنالیز کنیم؟ </a:t>
                </a:r>
                <a14:m>
                  <m:oMath xmlns:m="http://schemas.openxmlformats.org/officeDocument/2006/math">
                    <m:r>
                      <a:rPr lang="fa-IR" i="1" smtClean="0">
                        <a:latin typeface="Cambria Math" panose="02040503050406030204" pitchFamily="18" charset="0"/>
                        <a:ea typeface="Cambria Math" panose="02040503050406030204" pitchFamily="18" charset="0"/>
                      </a:rPr>
                      <m:t>←</m:t>
                    </m:r>
                  </m:oMath>
                </a14:m>
                <a:r>
                  <a:rPr lang="fa-IR" dirty="0" smtClean="0"/>
                  <a:t> استفاده از پروفایلر </a:t>
                </a:r>
                <a:r>
                  <a:rPr lang="en-US" dirty="0" smtClean="0"/>
                  <a:t>Profiler</a:t>
                </a:r>
                <a:endParaRPr lang="fa-IR" dirty="0" smtClean="0"/>
              </a:p>
              <a:p>
                <a:endParaRPr lang="fa-IR" dirty="0" smtClean="0"/>
              </a:p>
              <a:p>
                <a:pPr lvl="1"/>
                <a:endParaRPr lang="fa-IR" dirty="0" smtClean="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a:stretch>
                  <a:fillRect t="-1250" r="-4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11</a:t>
            </a:fld>
            <a:endParaRPr lang="en-US" altLang="en-US" dirty="0"/>
          </a:p>
        </p:txBody>
      </p:sp>
    </p:spTree>
    <p:extLst>
      <p:ext uri="{BB962C8B-B14F-4D97-AF65-F5344CB8AC3E}">
        <p14:creationId xmlns:p14="http://schemas.microsoft.com/office/powerpoint/2010/main" val="286169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مثالی از پروفایلر</a:t>
            </a:r>
            <a:endParaRPr lang="en-US" dirty="0"/>
          </a:p>
        </p:txBody>
      </p:sp>
      <p:sp>
        <p:nvSpPr>
          <p:cNvPr id="3" name="Content Placeholder 2"/>
          <p:cNvSpPr>
            <a:spLocks noGrp="1"/>
          </p:cNvSpPr>
          <p:nvPr>
            <p:ph sz="quarter" idx="1"/>
          </p:nvPr>
        </p:nvSpPr>
        <p:spPr/>
        <p:txBody>
          <a:bodyPr/>
          <a:lstStyle/>
          <a:p>
            <a:pPr marL="0" indent="0" algn="ctr">
              <a:buNone/>
            </a:pPr>
            <a:r>
              <a:rPr lang="en-US" dirty="0"/>
              <a:t>$ </a:t>
            </a:r>
            <a:r>
              <a:rPr lang="en-US" dirty="0" err="1"/>
              <a:t>valgrind</a:t>
            </a:r>
            <a:r>
              <a:rPr lang="en-US" dirty="0"/>
              <a:t> --tool=</a:t>
            </a:r>
            <a:r>
              <a:rPr lang="en-US" dirty="0" err="1"/>
              <a:t>callgrind</a:t>
            </a:r>
            <a:r>
              <a:rPr lang="en-US" dirty="0"/>
              <a:t> ./</a:t>
            </a:r>
            <a:r>
              <a:rPr lang="en-US" dirty="0" err="1"/>
              <a:t>bucketsort</a:t>
            </a:r>
            <a:r>
              <a:rPr lang="en-US" dirty="0"/>
              <a:t> 10000</a:t>
            </a:r>
          </a:p>
          <a:p>
            <a:pPr marL="0" indent="0">
              <a:buNone/>
            </a:pPr>
            <a:endParaRPr lang="en-US" dirty="0"/>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12</a:t>
            </a:fld>
            <a:endParaRPr lang="en-US" alt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58" y="1752600"/>
            <a:ext cx="8033084" cy="4495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1934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پروفایلر </a:t>
            </a:r>
            <a:r>
              <a:rPr lang="en-US" dirty="0" smtClean="0"/>
              <a:t>Intel </a:t>
            </a:r>
            <a:r>
              <a:rPr lang="en-US" dirty="0" err="1" smtClean="0"/>
              <a:t>VTune</a:t>
            </a:r>
            <a:endParaRPr lang="en-US" dirty="0"/>
          </a:p>
        </p:txBody>
      </p:sp>
      <p:pic>
        <p:nvPicPr>
          <p:cNvPr id="7" name="Content Placeholder 6"/>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612775" y="1497193"/>
            <a:ext cx="8153400" cy="4320814"/>
          </a:xfrm>
        </p:spPr>
      </p:pic>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13</a:t>
            </a:fld>
            <a:endParaRPr lang="en-US" altLang="en-US" dirty="0"/>
          </a:p>
        </p:txBody>
      </p:sp>
    </p:spTree>
    <p:extLst>
      <p:ext uri="{BB962C8B-B14F-4D97-AF65-F5344CB8AC3E}">
        <p14:creationId xmlns:p14="http://schemas.microsoft.com/office/powerpoint/2010/main" val="3106513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نکاتی در خصوص اندازه‌گیری کارایی</a:t>
            </a:r>
            <a:endParaRPr lang="en-US" dirty="0"/>
          </a:p>
        </p:txBody>
      </p:sp>
      <p:sp>
        <p:nvSpPr>
          <p:cNvPr id="3" name="Content Placeholder 2"/>
          <p:cNvSpPr>
            <a:spLocks noGrp="1"/>
          </p:cNvSpPr>
          <p:nvPr>
            <p:ph sz="quarter" idx="1"/>
          </p:nvPr>
        </p:nvSpPr>
        <p:spPr/>
        <p:txBody>
          <a:bodyPr/>
          <a:lstStyle/>
          <a:p>
            <a:r>
              <a:rPr lang="fa-IR" dirty="0" smtClean="0"/>
              <a:t>مدت زمان اجرای کل برنامه اندازه‌گیری شود. (مگر در زمان توسعه)</a:t>
            </a:r>
          </a:p>
          <a:p>
            <a:r>
              <a:rPr lang="fa-IR" dirty="0" smtClean="0"/>
              <a:t>نتایج به صورت میانگین چندین اجرای مختلف گزارش شود.</a:t>
            </a:r>
          </a:p>
          <a:p>
            <a:r>
              <a:rPr lang="fa-IR" dirty="0" smtClean="0"/>
              <a:t>داده‌های خارج از محدوده (</a:t>
            </a:r>
            <a:r>
              <a:rPr lang="en-US" dirty="0" smtClean="0"/>
              <a:t>outliers</a:t>
            </a:r>
            <a:r>
              <a:rPr lang="fa-IR" dirty="0" smtClean="0"/>
              <a:t>)</a:t>
            </a:r>
            <a:r>
              <a:rPr lang="en-US" dirty="0" smtClean="0"/>
              <a:t> </a:t>
            </a:r>
            <a:r>
              <a:rPr lang="fa-IR" dirty="0" smtClean="0"/>
              <a:t>یعنی آن مقادیری که اختلاف زیادی با داده‌های دیگر دارند از محاسبه میانگین کنار گذاشته شوند.</a:t>
            </a:r>
          </a:p>
          <a:p>
            <a:r>
              <a:rPr lang="fa-IR" dirty="0" smtClean="0"/>
              <a:t>نتایج برای اندازه‌های مختلف مسئله و تعداد نخ مختلف گزارش شود.</a:t>
            </a:r>
          </a:p>
          <a:p>
            <a:pPr lvl="1"/>
            <a:r>
              <a:rPr lang="fa-IR" dirty="0" smtClean="0"/>
              <a:t>اندازه‌های مختلفی که البته در حالت واقعی کاربرد دارند. </a:t>
            </a:r>
            <a:endParaRPr lang="en-US" dirty="0" smtClean="0"/>
          </a:p>
          <a:p>
            <a:pPr lvl="1"/>
            <a:r>
              <a:rPr lang="fa-IR" dirty="0" smtClean="0"/>
              <a:t>این که چه تعداد نخ بهینه است به کاربرد وابسته است. </a:t>
            </a:r>
          </a:p>
          <a:p>
            <a:pPr lvl="2"/>
            <a:r>
              <a:rPr lang="fa-IR" dirty="0" smtClean="0"/>
              <a:t>اگر یک نخ کاملاً از </a:t>
            </a:r>
            <a:r>
              <a:rPr lang="en-US" dirty="0" smtClean="0"/>
              <a:t>CPU</a:t>
            </a:r>
            <a:r>
              <a:rPr lang="fa-IR" dirty="0" smtClean="0"/>
              <a:t> بهره‌برداری می‌کند، همان یک نخ کافی است. </a:t>
            </a:r>
          </a:p>
          <a:p>
            <a:pPr lvl="2"/>
            <a:r>
              <a:rPr lang="fa-IR" dirty="0" smtClean="0"/>
              <a:t>اگر نخ‌ها زمان زیادی را به درخواست سرویس </a:t>
            </a:r>
            <a:r>
              <a:rPr lang="en-US" dirty="0" smtClean="0"/>
              <a:t>I/O</a:t>
            </a:r>
            <a:r>
              <a:rPr lang="fa-IR" dirty="0" smtClean="0"/>
              <a:t> می‌گذرانند ممکن است ده‌ها نخ نیاز باشد.</a:t>
            </a:r>
            <a:endParaRPr lang="en-US" dirty="0"/>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14</a:t>
            </a:fld>
            <a:endParaRPr lang="en-US" altLang="en-US" dirty="0"/>
          </a:p>
        </p:txBody>
      </p:sp>
    </p:spTree>
    <p:extLst>
      <p:ext uri="{BB962C8B-B14F-4D97-AF65-F5344CB8AC3E}">
        <p14:creationId xmlns:p14="http://schemas.microsoft.com/office/powerpoint/2010/main" val="266493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اندازه‌گیری زمان اجرا</a:t>
            </a:r>
            <a:endParaRPr lang="en-US" dirty="0"/>
          </a:p>
        </p:txBody>
      </p:sp>
      <p:sp>
        <p:nvSpPr>
          <p:cNvPr id="3" name="Content Placeholder 2"/>
          <p:cNvSpPr>
            <a:spLocks noGrp="1"/>
          </p:cNvSpPr>
          <p:nvPr>
            <p:ph sz="quarter" idx="1"/>
          </p:nvPr>
        </p:nvSpPr>
        <p:spPr/>
        <p:txBody>
          <a:bodyPr/>
          <a:lstStyle/>
          <a:p>
            <a:r>
              <a:rPr lang="en-US" dirty="0" smtClean="0"/>
              <a:t> Standard C clock()</a:t>
            </a:r>
            <a:r>
              <a:rPr lang="fa-IR" dirty="0" smtClean="0"/>
              <a:t> </a:t>
            </a:r>
          </a:p>
          <a:p>
            <a:pPr lvl="1"/>
            <a:r>
              <a:rPr lang="en-US" dirty="0" err="1" smtClean="0"/>
              <a:t>cpu_time</a:t>
            </a:r>
            <a:r>
              <a:rPr lang="fa-IR" dirty="0" smtClean="0"/>
              <a:t> را گزارش می‌دهد. یعنی مجموع زمان فعال همه نخ‌ها </a:t>
            </a:r>
          </a:p>
          <a:p>
            <a:pPr lvl="1"/>
            <a:r>
              <a:rPr lang="fa-IR" dirty="0" smtClean="0"/>
              <a:t>زمان بیکاری نخ‌ها را در نظر نمی‌گیرد.</a:t>
            </a:r>
          </a:p>
          <a:p>
            <a:r>
              <a:rPr lang="en-US" dirty="0" smtClean="0"/>
              <a:t>Wall Clock Time</a:t>
            </a:r>
            <a:endParaRPr lang="fa-IR" dirty="0" smtClean="0"/>
          </a:p>
          <a:p>
            <a:pPr lvl="1"/>
            <a:r>
              <a:rPr lang="fa-IR" dirty="0" smtClean="0"/>
              <a:t>زمان کل اجرای نخ را گزارش می‌دهد.</a:t>
            </a:r>
          </a:p>
          <a:p>
            <a:pPr lvl="1"/>
            <a:r>
              <a:rPr lang="fa-IR" dirty="0" smtClean="0"/>
              <a:t>معمولاً از این روش استفاده می‌کنیم:</a:t>
            </a:r>
            <a:endParaRPr lang="en-US" dirty="0"/>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15</a:t>
            </a:fld>
            <a:endParaRPr lang="en-US" altLang="en-US" dirty="0"/>
          </a:p>
        </p:txBody>
      </p:sp>
      <p:sp>
        <p:nvSpPr>
          <p:cNvPr id="7" name="Rectangle 1"/>
          <p:cNvSpPr>
            <a:spLocks noChangeArrowheads="1"/>
          </p:cNvSpPr>
          <p:nvPr/>
        </p:nvSpPr>
        <p:spPr bwMode="auto">
          <a:xfrm>
            <a:off x="1155290" y="4038600"/>
            <a:ext cx="537537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mj-lt"/>
              </a:rPr>
              <a:t>double start;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mj-lt"/>
              </a:rPr>
              <a:t>double end;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mj-lt"/>
              </a:rPr>
              <a:t>start = </a:t>
            </a:r>
            <a:r>
              <a:rPr kumimoji="0" lang="en-US" sz="2000" b="0" i="0" u="none" strike="noStrike" cap="none" normalizeH="0" baseline="0" dirty="0" err="1" smtClean="0">
                <a:ln>
                  <a:noFill/>
                </a:ln>
                <a:solidFill>
                  <a:schemeClr val="tx1"/>
                </a:solidFill>
                <a:effectLst/>
                <a:latin typeface="+mj-lt"/>
              </a:rPr>
              <a:t>omp_get_wtime</a:t>
            </a:r>
            <a:r>
              <a:rPr kumimoji="0" lang="en-US" sz="2000" b="0" i="0" u="none" strike="noStrike" cap="none" normalizeH="0" baseline="0" dirty="0" smtClean="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mj-lt"/>
              </a:rPr>
              <a:t>... work to be timed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mj-lt"/>
              </a:rPr>
              <a:t>end = </a:t>
            </a:r>
            <a:r>
              <a:rPr kumimoji="0" lang="en-US" sz="2000" b="0" i="0" u="none" strike="noStrike" cap="none" normalizeH="0" baseline="0" dirty="0" err="1" smtClean="0">
                <a:ln>
                  <a:noFill/>
                </a:ln>
                <a:solidFill>
                  <a:schemeClr val="tx1"/>
                </a:solidFill>
                <a:effectLst/>
                <a:latin typeface="+mj-lt"/>
              </a:rPr>
              <a:t>omp_get_wtime</a:t>
            </a:r>
            <a:r>
              <a:rPr kumimoji="0" lang="en-US" sz="2000" b="0" i="0" u="none" strike="noStrike" cap="none" normalizeH="0" baseline="0" dirty="0" smtClean="0">
                <a:ln>
                  <a:noFill/>
                </a:ln>
                <a:solidFill>
                  <a:schemeClr val="tx1"/>
                </a:solidFill>
                <a:effectLst/>
                <a:latin typeface="+mj-l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tx1"/>
                </a:solidFill>
                <a:effectLst/>
                <a:latin typeface="+mj-lt"/>
              </a:rPr>
              <a:t>printf_s</a:t>
            </a:r>
            <a:r>
              <a:rPr kumimoji="0" lang="en-US" sz="2000" b="0" i="0" u="none" strike="noStrike" cap="none" normalizeH="0" baseline="0" dirty="0" smtClean="0">
                <a:ln>
                  <a:noFill/>
                </a:ln>
                <a:solidFill>
                  <a:schemeClr val="tx1"/>
                </a:solidFill>
                <a:effectLst/>
                <a:latin typeface="+mj-lt"/>
              </a:rPr>
              <a:t>("Work took %f sec. time.\n", end-start); </a:t>
            </a:r>
          </a:p>
        </p:txBody>
      </p:sp>
    </p:spTree>
    <p:extLst>
      <p:ext uri="{BB962C8B-B14F-4D97-AF65-F5344CB8AC3E}">
        <p14:creationId xmlns:p14="http://schemas.microsoft.com/office/powerpoint/2010/main" val="22097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81000" y="152400"/>
            <a:ext cx="8229600" cy="822325"/>
          </a:xfrm>
          <a:noFill/>
        </p:spPr>
        <p:txBody>
          <a:bodyPr/>
          <a:lstStyle/>
          <a:p>
            <a:pPr eaLnBrk="1" hangingPunct="1"/>
            <a:r>
              <a:rPr lang="fa-IR" altLang="en-US" dirty="0" smtClean="0"/>
              <a:t>فهرست</a:t>
            </a:r>
            <a:endParaRPr lang="en-US" altLang="en-US" dirty="0"/>
          </a:p>
        </p:txBody>
      </p:sp>
      <p:sp>
        <p:nvSpPr>
          <p:cNvPr id="11267" name="Footer Placeholder 5"/>
          <p:cNvSpPr>
            <a:spLocks noGrp="1"/>
          </p:cNvSpPr>
          <p:nvPr>
            <p:ph type="ftr" sz="quarter" idx="11"/>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r>
              <a:rPr lang="fa-IR" altLang="en-US" sz="1400" smtClean="0">
                <a:solidFill>
                  <a:schemeClr val="tx2"/>
                </a:solidFill>
                <a:latin typeface="Arial" pitchFamily="34" charset="0"/>
              </a:rPr>
              <a:t>3- معیارهای ارزیابی</a:t>
            </a:r>
            <a:endParaRPr lang="en-US" altLang="en-US" sz="1400">
              <a:solidFill>
                <a:schemeClr val="tx2"/>
              </a:solidFill>
              <a:latin typeface="Arial" pitchFamily="34" charset="0"/>
            </a:endParaRPr>
          </a:p>
        </p:txBody>
      </p:sp>
      <p:sp>
        <p:nvSpPr>
          <p:cNvPr id="3" name="Slide Number Placeholder 2"/>
          <p:cNvSpPr>
            <a:spLocks noGrp="1"/>
          </p:cNvSpPr>
          <p:nvPr>
            <p:ph type="sldNum" sz="quarter" idx="12"/>
          </p:nvPr>
        </p:nvSpPr>
        <p:spPr/>
        <p:txBody>
          <a:bodyPr>
            <a:normAutofit fontScale="85000" lnSpcReduction="20000"/>
          </a:bodyPr>
          <a:lstStyle/>
          <a:p>
            <a:pPr>
              <a:defRPr/>
            </a:pPr>
            <a:fld id="{A1A49216-A321-4EE8-B001-158F3BAA2239}" type="slidenum">
              <a:rPr lang="en-US" altLang="en-US"/>
              <a:pPr>
                <a:defRPr/>
              </a:pPr>
              <a:t>2</a:t>
            </a:fld>
            <a:endParaRPr lang="en-US" altLang="en-US"/>
          </a:p>
        </p:txBody>
      </p:sp>
      <p:sp>
        <p:nvSpPr>
          <p:cNvPr id="11269" name="Rectangle 3"/>
          <p:cNvSpPr>
            <a:spLocks noGrp="1" noChangeArrowheads="1"/>
          </p:cNvSpPr>
          <p:nvPr>
            <p:ph sz="quarter" idx="1"/>
          </p:nvPr>
        </p:nvSpPr>
        <p:spPr>
          <a:xfrm>
            <a:off x="612775" y="1219200"/>
            <a:ext cx="8153400" cy="4876800"/>
          </a:xfrm>
        </p:spPr>
        <p:txBody>
          <a:bodyPr/>
          <a:lstStyle/>
          <a:p>
            <a:pPr eaLnBrk="1" hangingPunct="1"/>
            <a:r>
              <a:rPr lang="fa-IR" altLang="en-US" dirty="0" smtClean="0"/>
              <a:t>معیارهای ارزیابی</a:t>
            </a:r>
          </a:p>
          <a:p>
            <a:pPr eaLnBrk="1" hangingPunct="1"/>
            <a:r>
              <a:rPr lang="fa-IR"/>
              <a:t>پیش‌بینی و اندازه‌گیری کارایی برنامه موازی</a:t>
            </a:r>
            <a:endParaRPr lang="en-US" altLang="en-US" dirty="0"/>
          </a:p>
          <a:p>
            <a:pPr eaLnBrk="1" hangingPunct="1"/>
            <a:endParaRPr lang="en-US" altLang="en-US" dirty="0"/>
          </a:p>
        </p:txBody>
      </p:sp>
      <p:sp>
        <p:nvSpPr>
          <p:cNvPr id="11270" name="TextBox 6"/>
          <p:cNvSpPr txBox="1">
            <a:spLocks noChangeArrowheads="1"/>
          </p:cNvSpPr>
          <p:nvPr/>
        </p:nvSpPr>
        <p:spPr bwMode="auto">
          <a:xfrm>
            <a:off x="-1752600" y="47244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endParaRPr lang="en-US" altLang="en-US" sz="1800">
              <a:latin typeface="Arial" pitchFamily="34" charset="0"/>
            </a:endParaRPr>
          </a:p>
        </p:txBody>
      </p:sp>
      <p:sp>
        <p:nvSpPr>
          <p:cNvPr id="11271" name="Date Placeholder 7"/>
          <p:cNvSpPr>
            <a:spLocks noGrp="1"/>
          </p:cNvSpPr>
          <p:nvPr>
            <p:ph type="dt" sz="quarter" idx="10"/>
          </p:nvPr>
        </p:nvSpPr>
        <p:spPr bwMode="auto">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eaLnBrk="0" hangingPunct="0">
              <a:spcBef>
                <a:spcPts val="700"/>
              </a:spcBef>
              <a:buClr>
                <a:schemeClr val="accent2"/>
              </a:buClr>
              <a:buSzPct val="60000"/>
              <a:buFont typeface="Wingdings" pitchFamily="2" charset="2"/>
              <a:buChar char=""/>
              <a:defRPr sz="2900">
                <a:solidFill>
                  <a:schemeClr val="tx1"/>
                </a:solidFill>
                <a:latin typeface="Calibri" pitchFamily="34" charset="0"/>
              </a:defRPr>
            </a:lvl1pPr>
            <a:lvl2pPr marL="742950" indent="-285750" eaLnBrk="0" hangingPunct="0">
              <a:spcBef>
                <a:spcPts val="550"/>
              </a:spcBef>
              <a:buClr>
                <a:schemeClr val="accent1"/>
              </a:buClr>
              <a:buSzPct val="70000"/>
              <a:buFont typeface="Wingdings 2" pitchFamily="18" charset="2"/>
              <a:buChar char=""/>
              <a:defRPr sz="2600">
                <a:solidFill>
                  <a:schemeClr val="tx1"/>
                </a:solidFill>
                <a:latin typeface="Calibri" pitchFamily="34" charset="0"/>
              </a:defRPr>
            </a:lvl2pPr>
            <a:lvl3pPr marL="1143000" indent="-228600" eaLnBrk="0" hangingPunct="0">
              <a:spcBef>
                <a:spcPts val="500"/>
              </a:spcBef>
              <a:buClr>
                <a:schemeClr val="accent2"/>
              </a:buClr>
              <a:buSzPct val="75000"/>
              <a:buFont typeface="Wingdings" pitchFamily="2" charset="2"/>
              <a:buChar char=""/>
              <a:defRPr sz="2300">
                <a:solidFill>
                  <a:schemeClr val="tx1"/>
                </a:solidFill>
                <a:latin typeface="Calibri" pitchFamily="34" charset="0"/>
              </a:defRPr>
            </a:lvl3pPr>
            <a:lvl4pPr marL="1600200" indent="-228600" eaLnBrk="0" hangingPunct="0">
              <a:spcBef>
                <a:spcPts val="400"/>
              </a:spcBef>
              <a:buClr>
                <a:srgbClr val="A5AB81"/>
              </a:buClr>
              <a:buSzPct val="75000"/>
              <a:buFont typeface="Wingdings" pitchFamily="2" charset="2"/>
              <a:buChar char=""/>
              <a:defRPr sz="2000">
                <a:solidFill>
                  <a:schemeClr val="tx1"/>
                </a:solidFill>
                <a:latin typeface="Calibri" pitchFamily="34" charset="0"/>
              </a:defRPr>
            </a:lvl4pPr>
            <a:lvl5pPr marL="2057400" indent="-228600" eaLnBrk="0" hangingPunct="0">
              <a:spcBef>
                <a:spcPts val="400"/>
              </a:spcBef>
              <a:buClr>
                <a:srgbClr val="D8B25C"/>
              </a:buClr>
              <a:buSzPct val="65000"/>
              <a:buFont typeface="Wingdings" pitchFamily="2" charset="2"/>
              <a:buChar char=""/>
              <a:defRPr sz="2000">
                <a:solidFill>
                  <a:schemeClr val="tx1"/>
                </a:solidFill>
                <a:latin typeface="Calibri" pitchFamily="34" charset="0"/>
              </a:defRPr>
            </a:lvl5pPr>
            <a:lvl6pPr marL="25146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6pPr>
            <a:lvl7pPr marL="29718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7pPr>
            <a:lvl8pPr marL="34290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Calibri" pitchFamily="34" charset="0"/>
              </a:defRPr>
            </a:lvl9pPr>
          </a:lstStyle>
          <a:p>
            <a:pPr eaLnBrk="1" hangingPunct="1">
              <a:spcBef>
                <a:spcPct val="0"/>
              </a:spcBef>
              <a:buClrTx/>
              <a:buSzTx/>
              <a:buFontTx/>
              <a:buNone/>
            </a:pPr>
            <a:r>
              <a:rPr lang="en-US" altLang="en-US" sz="1400" smtClean="0">
                <a:solidFill>
                  <a:schemeClr val="tx2"/>
                </a:solidFill>
                <a:latin typeface="Arial" pitchFamily="34" charset="0"/>
              </a:rPr>
              <a:t>برنامه‌نویسی چند‌هسته‌ای</a:t>
            </a:r>
            <a:endParaRPr lang="en-US" altLang="en-US" sz="1400">
              <a:solidFill>
                <a:schemeClr val="tx2"/>
              </a:solidFill>
              <a:latin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تسریع</a:t>
            </a:r>
            <a:r>
              <a:rPr lang="en-US" dirty="0" smtClean="0"/>
              <a:t>					</a:t>
            </a:r>
            <a:r>
              <a:rPr lang="fa-IR" dirty="0" smtClean="0"/>
              <a:t>   </a:t>
            </a:r>
            <a:r>
              <a:rPr lang="en-US" dirty="0" smtClean="0"/>
              <a:t>Speedup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تعداد هسته‌ها: </a:t>
                </a:r>
                <a14:m>
                  <m:oMath xmlns:m="http://schemas.openxmlformats.org/officeDocument/2006/math">
                    <m:r>
                      <a:rPr lang="en-US" i="1" dirty="0" smtClean="0">
                        <a:latin typeface="Cambria Math" panose="02040503050406030204" pitchFamily="18" charset="0"/>
                      </a:rPr>
                      <m:t>𝑝</m:t>
                    </m:r>
                  </m:oMath>
                </a14:m>
                <a:endParaRPr lang="fa-IR" dirty="0" smtClean="0"/>
              </a:p>
              <a:p>
                <a:r>
                  <a:rPr lang="fa-IR" dirty="0" smtClean="0"/>
                  <a:t>زمان اجرای برنامه سریال: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b="0" i="1" dirty="0" smtClean="0">
                            <a:latin typeface="Cambria Math" panose="02040503050406030204" pitchFamily="18" charset="0"/>
                          </a:rPr>
                          <m:t>𝑠</m:t>
                        </m:r>
                      </m:sub>
                    </m:sSub>
                    <m:r>
                      <a:rPr lang="en-US" b="0" i="1" dirty="0" smtClean="0">
                        <a:latin typeface="Cambria Math" panose="02040503050406030204" pitchFamily="18" charset="0"/>
                      </a:rPr>
                      <m:t> </m:t>
                    </m:r>
                  </m:oMath>
                </a14:m>
                <a:endParaRPr lang="en-US" baseline="-25000" dirty="0" smtClean="0"/>
              </a:p>
              <a:p>
                <a:r>
                  <a:rPr lang="fa-IR" dirty="0" smtClean="0"/>
                  <a:t>زمان اجرای برنامه موازی: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𝑝</m:t>
                        </m:r>
                      </m:sub>
                    </m:sSub>
                  </m:oMath>
                </a14:m>
                <a:endParaRPr lang="en-US" dirty="0" smtClean="0"/>
              </a:p>
              <a:p>
                <a:pPr algn="l" rtl="0"/>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𝑇</m:t>
                            </m:r>
                          </m:e>
                          <m:sub>
                            <m:r>
                              <a:rPr lang="en-US" i="1" dirty="0" err="1" smtClean="0">
                                <a:latin typeface="Cambria Math" panose="02040503050406030204" pitchFamily="18" charset="0"/>
                              </a:rPr>
                              <m:t>𝑠</m:t>
                            </m:r>
                          </m:sub>
                        </m:sSub>
                      </m:num>
                      <m:den>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𝑇</m:t>
                            </m:r>
                          </m:e>
                          <m:sub>
                            <m:r>
                              <a:rPr lang="en-US" i="1" dirty="0" err="1" smtClean="0">
                                <a:latin typeface="Cambria Math" panose="02040503050406030204" pitchFamily="18" charset="0"/>
                              </a:rPr>
                              <m:t>𝑝</m:t>
                            </m:r>
                          </m:sub>
                        </m:sSub>
                      </m:den>
                    </m:f>
                  </m:oMath>
                </a14:m>
                <a:endParaRPr lang="en-US" dirty="0" smtClean="0"/>
              </a:p>
              <a:p>
                <a:endParaRPr lang="en-US" dirty="0" smtClean="0"/>
              </a:p>
              <a:p>
                <a:r>
                  <a:rPr lang="fa-IR" dirty="0" smtClean="0"/>
                  <a:t>انتظار داریم در حالت ایده‌آل، تسریع خطی داشته باشیم؛ یعنی میزان تسریع برابر با تعداد هسته‌ها باشد: </a:t>
                </a:r>
              </a:p>
              <a:p>
                <a:pPr algn="l" rtl="0"/>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𝑆</m:t>
                        </m:r>
                      </m:e>
                      <m:sub>
                        <m:r>
                          <a:rPr lang="en-US" b="0" i="1" dirty="0" smtClean="0">
                            <a:latin typeface="Cambria Math" panose="02040503050406030204" pitchFamily="18" charset="0"/>
                          </a:rPr>
                          <m:t>𝑙𝑖𝑛𝑒𝑎𝑟</m:t>
                        </m:r>
                      </m:sub>
                    </m:sSub>
                    <m:r>
                      <a:rPr lang="en-US" b="0" i="1" dirty="0" smtClean="0">
                        <a:latin typeface="Cambria Math" panose="02040503050406030204" pitchFamily="18" charset="0"/>
                      </a:rPr>
                      <m:t>=</m:t>
                    </m:r>
                    <m:f>
                      <m:fPr>
                        <m:ctrlPr>
                          <a:rPr lang="en-US" i="1" dirty="0">
                            <a:latin typeface="Cambria Math" panose="02040503050406030204" pitchFamily="18" charset="0"/>
                          </a:rPr>
                        </m:ctrlPr>
                      </m:fPr>
                      <m:num>
                        <m:sSub>
                          <m:sSubPr>
                            <m:ctrlPr>
                              <a:rPr lang="en-US" i="1" dirty="0">
                                <a:latin typeface="Cambria Math" panose="02040503050406030204" pitchFamily="18" charset="0"/>
                              </a:rPr>
                            </m:ctrlPr>
                          </m:sSubPr>
                          <m:e>
                            <m:r>
                              <a:rPr lang="en-US" i="1" dirty="0" err="1">
                                <a:latin typeface="Cambria Math" panose="02040503050406030204" pitchFamily="18" charset="0"/>
                              </a:rPr>
                              <m:t>𝑇</m:t>
                            </m:r>
                          </m:e>
                          <m:sub>
                            <m:r>
                              <a:rPr lang="en-US" i="1" dirty="0" err="1">
                                <a:latin typeface="Cambria Math" panose="02040503050406030204" pitchFamily="18" charset="0"/>
                              </a:rPr>
                              <m:t>𝑠</m:t>
                            </m:r>
                          </m:sub>
                        </m:sSub>
                      </m:num>
                      <m:den>
                        <m:sSub>
                          <m:sSubPr>
                            <m:ctrlPr>
                              <a:rPr lang="en-US" i="1" dirty="0">
                                <a:latin typeface="Cambria Math" panose="02040503050406030204" pitchFamily="18" charset="0"/>
                              </a:rPr>
                            </m:ctrlPr>
                          </m:sSubPr>
                          <m:e>
                            <m:r>
                              <a:rPr lang="en-US" i="1" dirty="0" err="1">
                                <a:latin typeface="Cambria Math" panose="02040503050406030204" pitchFamily="18" charset="0"/>
                              </a:rPr>
                              <m:t>𝑇</m:t>
                            </m:r>
                          </m:e>
                          <m:sub>
                            <m:r>
                              <a:rPr lang="en-US" i="1" dirty="0" err="1">
                                <a:latin typeface="Cambria Math" panose="02040503050406030204" pitchFamily="18" charset="0"/>
                              </a:rPr>
                              <m:t>𝑝</m:t>
                            </m:r>
                          </m:sub>
                        </m:sSub>
                      </m:den>
                    </m:f>
                    <m:r>
                      <a:rPr lang="en-US" b="0" i="0" dirty="0" smtClean="0">
                        <a:latin typeface="Cambria Math" panose="02040503050406030204" pitchFamily="18" charset="0"/>
                      </a:rPr>
                      <m:t>=</m:t>
                    </m:r>
                    <m:r>
                      <a:rPr lang="en-US" b="0" i="1" dirty="0" smtClean="0">
                        <a:latin typeface="Cambria Math" panose="02040503050406030204" pitchFamily="18" charset="0"/>
                      </a:rPr>
                      <m:t>𝑝</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2244" t="-875" r="-4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3</a:t>
            </a:fld>
            <a:endParaRPr lang="en-US" altLang="en-US" dirty="0"/>
          </a:p>
        </p:txBody>
      </p:sp>
    </p:spTree>
    <p:extLst>
      <p:ext uri="{BB962C8B-B14F-4D97-AF65-F5344CB8AC3E}">
        <p14:creationId xmlns:p14="http://schemas.microsoft.com/office/powerpoint/2010/main" val="310536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4000" dirty="0" smtClean="0"/>
              <a:t>آیا میزان تسریع یک برنامه ثابت و مشخص است؟</a:t>
            </a:r>
            <a:endParaRPr lang="en-US" sz="4000" dirty="0"/>
          </a:p>
        </p:txBody>
      </p:sp>
      <p:sp>
        <p:nvSpPr>
          <p:cNvPr id="3" name="Content Placeholder 2"/>
          <p:cNvSpPr>
            <a:spLocks noGrp="1"/>
          </p:cNvSpPr>
          <p:nvPr>
            <p:ph sz="quarter" idx="1"/>
          </p:nvPr>
        </p:nvSpPr>
        <p:spPr/>
        <p:txBody>
          <a:bodyPr/>
          <a:lstStyle/>
          <a:p>
            <a:r>
              <a:rPr lang="fa-IR" sz="2800" dirty="0" smtClean="0"/>
              <a:t>عوامل مؤثر در تسریع:</a:t>
            </a:r>
          </a:p>
          <a:p>
            <a:pPr lvl="1"/>
            <a:r>
              <a:rPr lang="fa-IR" sz="2400" dirty="0" smtClean="0"/>
              <a:t>هنر برنامه‌نویس</a:t>
            </a:r>
          </a:p>
          <a:p>
            <a:pPr lvl="1"/>
            <a:r>
              <a:rPr lang="fa-IR" sz="2400" dirty="0" smtClean="0"/>
              <a:t>انتخاب کامپایلر (مثلاً </a:t>
            </a:r>
            <a:r>
              <a:rPr lang="en-US" sz="2400" dirty="0" smtClean="0"/>
              <a:t>GNU C++</a:t>
            </a:r>
            <a:r>
              <a:rPr lang="fa-IR" sz="2400" dirty="0" smtClean="0"/>
              <a:t> یا </a:t>
            </a:r>
            <a:r>
              <a:rPr lang="en-US" sz="2400" dirty="0" smtClean="0"/>
              <a:t>Intel C++</a:t>
            </a:r>
            <a:r>
              <a:rPr lang="fa-IR" sz="2400" dirty="0" smtClean="0"/>
              <a:t>)</a:t>
            </a:r>
          </a:p>
          <a:p>
            <a:pPr lvl="1"/>
            <a:r>
              <a:rPr lang="fa-IR" sz="2400" dirty="0" smtClean="0"/>
              <a:t>تنظیمات بهینه‌سازی کامپایلر</a:t>
            </a:r>
          </a:p>
          <a:p>
            <a:pPr lvl="1"/>
            <a:r>
              <a:rPr lang="fa-IR" sz="2400" dirty="0" smtClean="0"/>
              <a:t>سیستم‌عامل</a:t>
            </a:r>
          </a:p>
          <a:p>
            <a:pPr lvl="1"/>
            <a:r>
              <a:rPr lang="fa-IR" sz="2400" dirty="0" smtClean="0"/>
              <a:t>نوع سیستم فایل که داده ورودی را در اختیار دارد (مثلاً </a:t>
            </a:r>
            <a:r>
              <a:rPr lang="en-US" sz="2400" dirty="0" smtClean="0"/>
              <a:t>NTFS</a:t>
            </a:r>
            <a:r>
              <a:rPr lang="fa-IR" sz="2400" dirty="0" smtClean="0"/>
              <a:t> یا </a:t>
            </a:r>
            <a:r>
              <a:rPr lang="en-US" sz="2400" dirty="0" smtClean="0"/>
              <a:t>EXT4</a:t>
            </a:r>
            <a:r>
              <a:rPr lang="fa-IR" sz="2400" dirty="0" smtClean="0"/>
              <a:t>)</a:t>
            </a:r>
          </a:p>
          <a:p>
            <a:pPr lvl="1"/>
            <a:r>
              <a:rPr lang="fa-IR" sz="2400" dirty="0" smtClean="0"/>
              <a:t>میزان بار کاری سیستم در حین اجرای برنامه</a:t>
            </a:r>
          </a:p>
          <a:p>
            <a:r>
              <a:rPr lang="fa-IR" sz="2800" dirty="0" smtClean="0"/>
              <a:t>نکات مهم:</a:t>
            </a:r>
          </a:p>
          <a:p>
            <a:pPr lvl="1"/>
            <a:r>
              <a:rPr lang="fa-IR" sz="2400" dirty="0" smtClean="0"/>
              <a:t>هر دو برنامه سریال و موازی باید تحت شرایط یکسان و بر روی یک پلتفرم نرم‌افزاری و سخت‌افزاری یکسان اجرا شوند.</a:t>
            </a:r>
          </a:p>
          <a:p>
            <a:pPr lvl="1"/>
            <a:r>
              <a:rPr lang="fa-IR" sz="2400" dirty="0" smtClean="0"/>
              <a:t>برنامه سریال باید سریع‌ترین برنامه موجود باشد.</a:t>
            </a:r>
          </a:p>
          <a:p>
            <a:pPr lvl="1"/>
            <a:endParaRPr lang="fa-IR" dirty="0" smtClean="0"/>
          </a:p>
          <a:p>
            <a:pPr lvl="1"/>
            <a:endParaRPr lang="en-US" dirty="0"/>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dirty="0"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4</a:t>
            </a:fld>
            <a:endParaRPr lang="en-US" altLang="en-US" dirty="0"/>
          </a:p>
        </p:txBody>
      </p:sp>
    </p:spTree>
    <p:extLst>
      <p:ext uri="{BB962C8B-B14F-4D97-AF65-F5344CB8AC3E}">
        <p14:creationId xmlns:p14="http://schemas.microsoft.com/office/powerpoint/2010/main" val="188034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1713580"/>
            <a:ext cx="4536499" cy="4458620"/>
          </a:xfrm>
          <a:prstGeom prst="rect">
            <a:avLst/>
          </a:prstGeom>
        </p:spPr>
      </p:pic>
      <p:sp>
        <p:nvSpPr>
          <p:cNvPr id="2" name="Title 1"/>
          <p:cNvSpPr>
            <a:spLocks noGrp="1"/>
          </p:cNvSpPr>
          <p:nvPr>
            <p:ph type="title"/>
          </p:nvPr>
        </p:nvSpPr>
        <p:spPr/>
        <p:txBody>
          <a:bodyPr/>
          <a:lstStyle/>
          <a:p>
            <a:r>
              <a:rPr lang="fa-IR" dirty="0" smtClean="0"/>
              <a:t>تسریع خطی، زیرخطی و فوق‌خطی</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p:txBody>
              <a:bodyPr/>
              <a:lstStyle/>
              <a:p>
                <a:r>
                  <a:rPr lang="fa-IR" dirty="0" smtClean="0"/>
                  <a:t>در عمل معمولاً تسریع مقداری کمتر از </a:t>
                </a:r>
                <a14:m>
                  <m:oMath xmlns:m="http://schemas.openxmlformats.org/officeDocument/2006/math">
                    <m:r>
                      <a:rPr lang="en-US" i="1" dirty="0" smtClean="0">
                        <a:latin typeface="Cambria Math" panose="02040503050406030204" pitchFamily="18" charset="0"/>
                      </a:rPr>
                      <m:t>𝑝</m:t>
                    </m:r>
                  </m:oMath>
                </a14:m>
                <a:r>
                  <a:rPr lang="fa-IR" dirty="0" smtClean="0"/>
                  <a:t> دارد (تسریع زیرخطی).</a:t>
                </a:r>
              </a:p>
              <a:p>
                <a:r>
                  <a:rPr lang="fa-IR" dirty="0" smtClean="0"/>
                  <a:t>آیا می‌توان تسریع فوق‌خطی داشت؟</a:t>
                </a:r>
              </a:p>
              <a:p>
                <a:pPr lvl="1"/>
                <a:r>
                  <a:rPr lang="fa-IR" dirty="0" smtClean="0"/>
                  <a:t>داده ورودی بزرگ که در حافظه نهان</a:t>
                </a:r>
              </a:p>
              <a:p>
                <a:pPr marL="366713" lvl="1" indent="0">
                  <a:buNone/>
                </a:pPr>
                <a:r>
                  <a:rPr lang="fa-IR" dirty="0" smtClean="0"/>
                  <a:t>    جا نمی‌شود.</a:t>
                </a:r>
              </a:p>
              <a:p>
                <a:pPr lvl="1"/>
                <a:r>
                  <a:rPr lang="fa-IR" dirty="0" smtClean="0"/>
                  <a:t>الگوریتم‌های جستجو برای</a:t>
                </a:r>
              </a:p>
              <a:p>
                <a:pPr marL="366713" lvl="1" indent="0">
                  <a:buNone/>
                </a:pPr>
                <a:r>
                  <a:rPr lang="fa-IR" dirty="0" smtClean="0"/>
                  <a:t>    شکستن </a:t>
                </a:r>
                <a:r>
                  <a:rPr lang="fa-IR" dirty="0" smtClean="0"/>
                  <a:t>رمز</a:t>
                </a:r>
                <a:endParaRPr lang="fa-IR" dirty="0" smtClean="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t="-875" r="-4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5</a:t>
            </a:fld>
            <a:endParaRPr lang="en-US" altLang="en-US" dirty="0"/>
          </a:p>
        </p:txBody>
      </p:sp>
    </p:spTree>
    <p:extLst>
      <p:ext uri="{BB962C8B-B14F-4D97-AF65-F5344CB8AC3E}">
        <p14:creationId xmlns:p14="http://schemas.microsoft.com/office/powerpoint/2010/main" val="172149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قانون آمدال			  </a:t>
            </a:r>
            <a:r>
              <a:rPr lang="en-US" dirty="0" smtClean="0"/>
              <a:t>Amdahl’s Law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fa-IR" dirty="0" smtClean="0"/>
                  <a:t>یک الگوریتم سریال با زمان اجرای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𝑇</m:t>
                        </m:r>
                      </m:e>
                      <m:sub>
                        <m:r>
                          <a:rPr lang="en-US" i="1" dirty="0" smtClean="0">
                            <a:latin typeface="Cambria Math" panose="02040503050406030204" pitchFamily="18" charset="0"/>
                          </a:rPr>
                          <m:t>𝑠</m:t>
                        </m:r>
                      </m:sub>
                    </m:sSub>
                  </m:oMath>
                </a14:m>
                <a:r>
                  <a:rPr lang="fa-IR" dirty="0" smtClean="0"/>
                  <a:t> </a:t>
                </a:r>
              </a:p>
              <a:p>
                <a:pPr lvl="1"/>
                <a:r>
                  <a:rPr lang="fa-IR" dirty="0" smtClean="0"/>
                  <a:t>کسری از الگوریتم که قابل موازی‌سازی است: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fa-IR" b="0" dirty="0" smtClean="0"/>
              </a:p>
              <a:p>
                <a:pPr lvl="1"/>
                <a:r>
                  <a:rPr lang="fa-IR" dirty="0" smtClean="0"/>
                  <a:t>کسری از الگوریتم که قابل موازی‌سازی نیست: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𝑎</m:t>
                    </m:r>
                  </m:oMath>
                </a14:m>
                <a:endParaRPr lang="en-US" b="0" dirty="0" smtClean="0"/>
              </a:p>
              <a:p>
                <a:r>
                  <a:rPr lang="fa-IR" dirty="0" smtClean="0"/>
                  <a:t>با فرض صرف‌نظر از سربار موازی‌سازی (هزینه انتقال داده و ...) و تقسیم یکنواخت کار بر روی </a:t>
                </a:r>
                <a14:m>
                  <m:oMath xmlns:m="http://schemas.openxmlformats.org/officeDocument/2006/math">
                    <m:r>
                      <a:rPr lang="en-US" b="0" i="1" smtClean="0">
                        <a:latin typeface="Cambria Math" panose="02040503050406030204" pitchFamily="18" charset="0"/>
                      </a:rPr>
                      <m:t>𝑝</m:t>
                    </m:r>
                  </m:oMath>
                </a14:m>
                <a:r>
                  <a:rPr lang="fa-IR" dirty="0" smtClean="0"/>
                  <a:t> هسته</a:t>
                </a:r>
              </a:p>
              <a:p>
                <a:pPr lvl="1" algn="l" rtl="0"/>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𝑎</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𝑝</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num>
                          <m:den>
                            <m:r>
                              <a:rPr lang="en-US" b="0" i="1" smtClean="0">
                                <a:latin typeface="Cambria Math" panose="02040503050406030204" pitchFamily="18" charset="0"/>
                              </a:rPr>
                              <m:t>𝑝</m:t>
                            </m:r>
                          </m:den>
                        </m:f>
                      </m:den>
                    </m:f>
                  </m:oMath>
                </a14:m>
                <a:endParaRPr lang="en-US" i="1" dirty="0" smtClean="0"/>
              </a:p>
              <a:p>
                <a:pPr lvl="1"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𝑙𝑖𝑚</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m:t>
                        </m:r>
                        <m:r>
                          <m:rPr>
                            <m:nor/>
                          </m:rPr>
                          <a:rPr lang="en-US" dirty="0"/>
                          <m:t> </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𝑎</m:t>
                        </m:r>
                      </m:den>
                    </m:f>
                  </m:oMath>
                </a14:m>
                <a:endParaRPr lang="fa-IR" dirty="0" smtClean="0"/>
              </a:p>
              <a:p>
                <a:r>
                  <a:rPr lang="fa-IR" dirty="0" smtClean="0"/>
                  <a:t>مثال</a:t>
                </a:r>
                <a:r>
                  <a:rPr lang="fa-IR" dirty="0"/>
                  <a:t>: با </a:t>
                </a:r>
                <a:r>
                  <a:rPr lang="fa-IR" dirty="0" smtClean="0"/>
                  <a:t>استفاده از یک پردازنده </a:t>
                </a:r>
                <a:r>
                  <a:rPr lang="fa-IR" dirty="0"/>
                  <a:t>32 </a:t>
                </a:r>
                <a:r>
                  <a:rPr lang="fa-IR" dirty="0" smtClean="0"/>
                  <a:t>هسته‌ای، </a:t>
                </a:r>
                <a:r>
                  <a:rPr lang="fa-IR" dirty="0"/>
                  <a:t>برنامه‌ای </a:t>
                </a:r>
                <a:r>
                  <a:rPr lang="fa-IR" dirty="0" smtClean="0"/>
                  <a:t>که نصف آن قابل موازی‌سازی نیست را فقط می‌توان 1/94 برابر سریع‌تر اجرا کرد!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1496" t="-875" r="-449" b="-40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6</a:t>
            </a:fld>
            <a:endParaRPr lang="en-US" altLang="en-US" dirty="0"/>
          </a:p>
        </p:txBody>
      </p:sp>
    </p:spTree>
    <p:extLst>
      <p:ext uri="{BB962C8B-B14F-4D97-AF65-F5344CB8AC3E}">
        <p14:creationId xmlns:p14="http://schemas.microsoft.com/office/powerpoint/2010/main" val="409903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بازده (بهره‌وری)</a:t>
            </a:r>
            <a:r>
              <a:rPr lang="en-US" dirty="0" smtClean="0"/>
              <a:t>				</a:t>
            </a:r>
            <a:r>
              <a:rPr lang="fa-IR" dirty="0" smtClean="0"/>
              <a:t>  </a:t>
            </a:r>
            <a:r>
              <a:rPr lang="en-US" dirty="0" smtClean="0"/>
              <a:t>Efficiency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sz="quarter" idx="1"/>
              </p:nvPr>
            </p:nvSpPr>
            <p:spPr/>
            <p:txBody>
              <a:bodyPr/>
              <a:lstStyle/>
              <a:p>
                <a:pPr algn="r"/>
                <a:r>
                  <a:rPr lang="fa-IR" b="0" dirty="0" smtClean="0">
                    <a:latin typeface="Cambria Math" panose="02040503050406030204" pitchFamily="18" charset="0"/>
                  </a:rPr>
                  <a:t>تسریع فقط نیمی از داستان است! اینکه با چه تعداد هسته به این تسریع رسیده‌ایم هم مهم است.</a:t>
                </a:r>
              </a:p>
              <a:p>
                <a:pPr algn="l" rtl="0"/>
                <a14:m>
                  <m:oMath xmlns:m="http://schemas.openxmlformats.org/officeDocument/2006/math">
                    <m:r>
                      <a:rPr lang="en-US" sz="3600" b="0" i="1" smtClean="0">
                        <a:latin typeface="Cambria Math" panose="02040503050406030204" pitchFamily="18" charset="0"/>
                      </a:rPr>
                      <m:t>𝐸</m:t>
                    </m:r>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𝑆</m:t>
                        </m:r>
                      </m:num>
                      <m:den>
                        <m:r>
                          <a:rPr lang="en-US" sz="3600" b="0" i="1" smtClean="0">
                            <a:latin typeface="Cambria Math" panose="02040503050406030204" pitchFamily="18" charset="0"/>
                          </a:rPr>
                          <m:t>𝑝</m:t>
                        </m:r>
                      </m:den>
                    </m:f>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𝑇</m:t>
                            </m:r>
                          </m:e>
                          <m:sub>
                            <m:r>
                              <a:rPr lang="en-US" sz="3600" b="0" i="1" smtClean="0">
                                <a:latin typeface="Cambria Math" panose="02040503050406030204" pitchFamily="18" charset="0"/>
                              </a:rPr>
                              <m:t>𝑠</m:t>
                            </m:r>
                          </m:sub>
                        </m:sSub>
                      </m:num>
                      <m:den>
                        <m:r>
                          <a:rPr lang="en-US" sz="3600" b="0" i="1" smtClean="0">
                            <a:latin typeface="Cambria Math" panose="02040503050406030204" pitchFamily="18" charset="0"/>
                          </a:rPr>
                          <m:t>𝑝</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𝑇</m:t>
                            </m:r>
                          </m:e>
                          <m:sub>
                            <m:r>
                              <a:rPr lang="en-US" sz="3600" b="0" i="1" smtClean="0">
                                <a:latin typeface="Cambria Math" panose="02040503050406030204" pitchFamily="18" charset="0"/>
                              </a:rPr>
                              <m:t>𝑝</m:t>
                            </m:r>
                          </m:sub>
                        </m:sSub>
                      </m:den>
                    </m:f>
                  </m:oMath>
                </a14:m>
                <a:endParaRPr lang="en-US" sz="3600" b="0" dirty="0" smtClean="0"/>
              </a:p>
              <a:p>
                <a:pPr algn="r"/>
                <a:r>
                  <a:rPr lang="fa-IR" b="0" dirty="0" smtClean="0"/>
                  <a:t>در حالت ایده‌آل (تسریع خطی) انتظار داریم بازده یک باشد. در عمل (تسریع زیرخطی) بازده مقداری کم‌تر از یک دارد. </a:t>
                </a:r>
              </a:p>
              <a:p>
                <a:pPr algn="r"/>
                <a:r>
                  <a:rPr lang="fa-IR" dirty="0" smtClean="0"/>
                  <a:t>بازده در واقع معیاری از میزان بهره‌برداری (</a:t>
                </a:r>
                <a:r>
                  <a:rPr lang="en-US" dirty="0" smtClean="0"/>
                  <a:t>Utilization</a:t>
                </a:r>
                <a:r>
                  <a:rPr lang="fa-IR" dirty="0" smtClean="0"/>
                  <a:t>) هسته‌ها نیز است. </a:t>
                </a:r>
              </a:p>
              <a:p>
                <a:pPr lvl="1"/>
                <a:r>
                  <a:rPr lang="fa-IR" b="0" dirty="0" smtClean="0"/>
                  <a:t>اگر با افزایش تعداد هسته‌ها، بازده کاهش یابد یعنی میزان </a:t>
                </a:r>
                <a:r>
                  <a:rPr lang="fa-IR" b="0" smtClean="0"/>
                  <a:t>بهره‌برداری هسته‌ها نیز </a:t>
                </a:r>
                <a:r>
                  <a:rPr lang="fa-IR" b="0" dirty="0" smtClean="0"/>
                  <a:t>کاهش یافته است. </a:t>
                </a:r>
              </a:p>
              <a:p>
                <a:pPr algn="l" rtl="0"/>
                <a:endParaRPr lang="fa-IR" dirty="0" smtClean="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3"/>
                <a:stretch>
                  <a:fillRect l="-1496" t="-1250" r="-449" b="-125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7</a:t>
            </a:fld>
            <a:endParaRPr lang="en-US" altLang="en-US" dirty="0"/>
          </a:p>
        </p:txBody>
      </p:sp>
    </p:spTree>
    <p:extLst>
      <p:ext uri="{BB962C8B-B14F-4D97-AF65-F5344CB8AC3E}">
        <p14:creationId xmlns:p14="http://schemas.microsoft.com/office/powerpoint/2010/main" val="23332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3600" dirty="0" smtClean="0"/>
              <a:t>مقادیر تسریع و بازده به ازای اندازه‌های مختلف مسئله</a:t>
            </a:r>
            <a:endParaRPr lang="en-US" sz="3600" dirty="0"/>
          </a:p>
        </p:txBody>
      </p:sp>
      <p:sp>
        <p:nvSpPr>
          <p:cNvPr id="3" name="Content Placeholder 2"/>
          <p:cNvSpPr>
            <a:spLocks noGrp="1"/>
          </p:cNvSpPr>
          <p:nvPr>
            <p:ph sz="quarter" idx="1"/>
          </p:nvPr>
        </p:nvSpPr>
        <p:spPr/>
        <p:txBody>
          <a:bodyPr/>
          <a:lstStyle/>
          <a:p>
            <a:r>
              <a:rPr lang="fa-IR" sz="2400" dirty="0" smtClean="0"/>
              <a:t>با افزایش تعداد هسته‌ها، </a:t>
            </a:r>
          </a:p>
          <a:p>
            <a:pPr lvl="1"/>
            <a:r>
              <a:rPr lang="fa-IR" sz="2000" dirty="0" smtClean="0"/>
              <a:t>تسریع به اشباع می‌رود و حتی ممکن است شروع به کاهش کند!</a:t>
            </a:r>
          </a:p>
          <a:p>
            <a:pPr lvl="1"/>
            <a:r>
              <a:rPr lang="fa-IR" sz="2000" dirty="0" smtClean="0"/>
              <a:t>بازده همیشه رو به کاهش است.</a:t>
            </a:r>
          </a:p>
          <a:p>
            <a:r>
              <a:rPr lang="fa-IR" sz="2400" dirty="0" smtClean="0"/>
              <a:t>با افزایش اندازه مسئله، تسریع و بازده افزایش می‌یابند. چرا؟</a:t>
            </a:r>
          </a:p>
          <a:p>
            <a:pPr lvl="1"/>
            <a:r>
              <a:rPr lang="fa-IR" sz="2000" dirty="0" smtClean="0"/>
              <a:t>سربار موازی‌سازی به نسبت کار مفید کم‌تر می‌شود.</a:t>
            </a:r>
            <a:endParaRPr lang="en-US" sz="2000" dirty="0"/>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8</a:t>
            </a:fld>
            <a:endParaRPr lang="en-US" altLang="en-US" dirty="0"/>
          </a:p>
        </p:txBody>
      </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tretch>
            <a:fillRect/>
          </a:stretch>
        </p:blipFill>
        <p:spPr>
          <a:xfrm>
            <a:off x="592015" y="3368780"/>
            <a:ext cx="3979985" cy="2860937"/>
          </a:xfrm>
          <a:prstGeom prst="rect">
            <a:avLst/>
          </a:prstGeom>
          <a:noFill/>
          <a:ln>
            <a:noFill/>
          </a:ln>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572000" y="3403950"/>
            <a:ext cx="4191000" cy="2844450"/>
          </a:xfrm>
          <a:prstGeom prst="rect">
            <a:avLst/>
          </a:prstGeom>
          <a:noFill/>
          <a:ln>
            <a:noFill/>
          </a:ln>
        </p:spPr>
      </p:pic>
    </p:spTree>
    <p:extLst>
      <p:ext uri="{BB962C8B-B14F-4D97-AF65-F5344CB8AC3E}">
        <p14:creationId xmlns:p14="http://schemas.microsoft.com/office/powerpoint/2010/main" val="39908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مقیاس‌پذیری				 </a:t>
            </a:r>
            <a:r>
              <a:rPr lang="en-US" dirty="0" smtClean="0"/>
              <a:t>Scalability</a:t>
            </a:r>
            <a:endParaRPr lang="en-US" dirty="0"/>
          </a:p>
        </p:txBody>
      </p:sp>
      <p:sp>
        <p:nvSpPr>
          <p:cNvPr id="3" name="Content Placeholder 2"/>
          <p:cNvSpPr>
            <a:spLocks noGrp="1"/>
          </p:cNvSpPr>
          <p:nvPr>
            <p:ph sz="quarter" idx="1"/>
          </p:nvPr>
        </p:nvSpPr>
        <p:spPr/>
        <p:txBody>
          <a:bodyPr/>
          <a:lstStyle/>
          <a:p>
            <a:r>
              <a:rPr lang="fa-IR" dirty="0" smtClean="0"/>
              <a:t>تا الان چند بار در مورد معیار مقیاس‌پذیری صحبت کرده‌ایم:</a:t>
            </a:r>
          </a:p>
          <a:p>
            <a:pPr lvl="1"/>
            <a:r>
              <a:rPr lang="fa-IR" dirty="0" smtClean="0"/>
              <a:t>مقیاس‌پذیری کم کارایی گذرگاه مشترک</a:t>
            </a:r>
          </a:p>
          <a:p>
            <a:pPr lvl="1"/>
            <a:r>
              <a:rPr lang="fa-IR" dirty="0" smtClean="0"/>
              <a:t>مقیاس‌پذیری کم هزینه در مورد کراس‌بار</a:t>
            </a:r>
          </a:p>
          <a:p>
            <a:r>
              <a:rPr lang="fa-IR" dirty="0" smtClean="0"/>
              <a:t>تعریف غیررسمی مقیاس‌پذیری سیستم‌های موازی:</a:t>
            </a:r>
          </a:p>
          <a:p>
            <a:pPr lvl="1"/>
            <a:r>
              <a:rPr lang="fa-IR" dirty="0" smtClean="0"/>
              <a:t>یک سیستم موازی مقیاس‌پذیر است اگر در مواجهه با مسائل بزرگ‌تر نیز به خوبی رفتار کند.</a:t>
            </a:r>
          </a:p>
        </p:txBody>
      </p:sp>
      <p:sp>
        <p:nvSpPr>
          <p:cNvPr id="4" name="Date Placeholder 3"/>
          <p:cNvSpPr>
            <a:spLocks noGrp="1"/>
          </p:cNvSpPr>
          <p:nvPr>
            <p:ph type="dt" sz="half" idx="10"/>
          </p:nvPr>
        </p:nvSpPr>
        <p:spPr/>
        <p:txBody>
          <a:bodyPr/>
          <a:lstStyle/>
          <a:p>
            <a:pPr>
              <a:defRPr/>
            </a:pPr>
            <a:r>
              <a:rPr lang="en-US" altLang="en-US" smtClean="0"/>
              <a:t>برنامه‌نویسی چند‌هسته‌ای</a:t>
            </a:r>
            <a:endParaRPr lang="en-US" altLang="en-US"/>
          </a:p>
        </p:txBody>
      </p:sp>
      <p:sp>
        <p:nvSpPr>
          <p:cNvPr id="5" name="Footer Placeholder 4"/>
          <p:cNvSpPr>
            <a:spLocks noGrp="1"/>
          </p:cNvSpPr>
          <p:nvPr>
            <p:ph type="ftr" sz="quarter" idx="11"/>
          </p:nvPr>
        </p:nvSpPr>
        <p:spPr/>
        <p:txBody>
          <a:bodyPr/>
          <a:lstStyle/>
          <a:p>
            <a:pPr>
              <a:defRPr/>
            </a:pPr>
            <a:r>
              <a:rPr lang="fa-IR" altLang="en-US" smtClean="0"/>
              <a:t>3- معیارهای ارزیابی</a:t>
            </a:r>
            <a:endParaRPr lang="en-US" altLang="en-US" dirty="0"/>
          </a:p>
        </p:txBody>
      </p:sp>
      <p:sp>
        <p:nvSpPr>
          <p:cNvPr id="6" name="Slide Number Placeholder 5"/>
          <p:cNvSpPr>
            <a:spLocks noGrp="1"/>
          </p:cNvSpPr>
          <p:nvPr>
            <p:ph type="sldNum" sz="quarter" idx="12"/>
          </p:nvPr>
        </p:nvSpPr>
        <p:spPr/>
        <p:txBody>
          <a:bodyPr>
            <a:normAutofit fontScale="85000" lnSpcReduction="20000"/>
          </a:bodyPr>
          <a:lstStyle/>
          <a:p>
            <a:pPr>
              <a:defRPr/>
            </a:pPr>
            <a:fld id="{F8A5C899-0CF2-4984-AB7A-C737EF720B98}" type="slidenum">
              <a:rPr lang="en-US" altLang="en-US" smtClean="0"/>
              <a:pPr>
                <a:defRPr/>
              </a:pPr>
              <a:t>9</a:t>
            </a:fld>
            <a:endParaRPr lang="en-US" altLang="en-US" dirty="0"/>
          </a:p>
        </p:txBody>
      </p:sp>
    </p:spTree>
    <p:extLst>
      <p:ext uri="{BB962C8B-B14F-4D97-AF65-F5344CB8AC3E}">
        <p14:creationId xmlns:p14="http://schemas.microsoft.com/office/powerpoint/2010/main" val="261710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4732</TotalTime>
  <Words>1206</Words>
  <Application>Microsoft Office PowerPoint</Application>
  <PresentationFormat>On-screen Show (4:3)</PresentationFormat>
  <Paragraphs>168</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 Nazanin</vt:lpstr>
      <vt:lpstr>Calibri</vt:lpstr>
      <vt:lpstr>Cambria Math</vt:lpstr>
      <vt:lpstr>Wingdings</vt:lpstr>
      <vt:lpstr>Wingdings 2</vt:lpstr>
      <vt:lpstr>Median</vt:lpstr>
      <vt:lpstr>برنامه‌نویسی چندهسته‌ای  3- معیارهای ارزیابی  محمود ممتازپور  </vt:lpstr>
      <vt:lpstr>فهرست</vt:lpstr>
      <vt:lpstr>تسریع        Speedup</vt:lpstr>
      <vt:lpstr>آیا میزان تسریع یک برنامه ثابت و مشخص است؟</vt:lpstr>
      <vt:lpstr>تسریع خطی، زیرخطی و فوق‌خطی</vt:lpstr>
      <vt:lpstr>قانون آمدال     Amdahl’s Law</vt:lpstr>
      <vt:lpstr>بازده (بهره‌وری)      Efficiency</vt:lpstr>
      <vt:lpstr>مقادیر تسریع و بازده به ازای اندازه‌های مختلف مسئله</vt:lpstr>
      <vt:lpstr>مقیاس‌پذیری     Scalability</vt:lpstr>
      <vt:lpstr>تعریف مقیاس‌پذیری    </vt:lpstr>
      <vt:lpstr>پیش‌بینی و اندازه‌گیری کارایی برنامه موازی</vt:lpstr>
      <vt:lpstr>مثالی از پروفایلر</vt:lpstr>
      <vt:lpstr>پروفایلر Intel VTune</vt:lpstr>
      <vt:lpstr>نکاتی در خصوص اندازه‌گیری کارایی</vt:lpstr>
      <vt:lpstr>اندازه‌گیری زمان اجرا</vt:lpstr>
    </vt:vector>
  </TitlesOfParts>
  <Company>Purdue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Overview</dc:title>
  <dc:creator>rf</dc:creator>
  <cp:lastModifiedBy>Mahmoud</cp:lastModifiedBy>
  <cp:revision>339</cp:revision>
  <dcterms:created xsi:type="dcterms:W3CDTF">2005-06-03T08:24:32Z</dcterms:created>
  <dcterms:modified xsi:type="dcterms:W3CDTF">2018-02-19T05:02:55Z</dcterms:modified>
</cp:coreProperties>
</file>